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1" r:id="rId1"/>
  </p:sldMasterIdLst>
  <p:notesMasterIdLst>
    <p:notesMasterId r:id="rId9"/>
  </p:notesMasterIdLst>
  <p:handoutMasterIdLst>
    <p:handoutMasterId r:id="rId10"/>
  </p:handoutMasterIdLst>
  <p:sldIdLst>
    <p:sldId id="426" r:id="rId2"/>
    <p:sldId id="443" r:id="rId3"/>
    <p:sldId id="432" r:id="rId4"/>
    <p:sldId id="439" r:id="rId5"/>
    <p:sldId id="440" r:id="rId6"/>
    <p:sldId id="441" r:id="rId7"/>
    <p:sldId id="442" r:id="rId8"/>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CC99"/>
    <a:srgbClr val="0000FF"/>
    <a:srgbClr val="FF3300"/>
    <a:srgbClr val="A86ED4"/>
    <a:srgbClr val="FF6600"/>
    <a:srgbClr val="F084EB"/>
    <a:srgbClr val="FFFFCC"/>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0" autoAdjust="0"/>
    <p:restoredTop sz="86541" autoAdjust="0"/>
  </p:normalViewPr>
  <p:slideViewPr>
    <p:cSldViewPr snapToGrid="0">
      <p:cViewPr varScale="1">
        <p:scale>
          <a:sx n="110" d="100"/>
          <a:sy n="110" d="100"/>
        </p:scale>
        <p:origin x="1530" y="108"/>
      </p:cViewPr>
      <p:guideLst>
        <p:guide orient="horz" pos="2228"/>
        <p:guide pos="3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208"/>
    </p:cViewPr>
  </p:sorterViewPr>
  <p:notesViewPr>
    <p:cSldViewPr snapToGrid="0">
      <p:cViewPr varScale="1">
        <p:scale>
          <a:sx n="76" d="100"/>
          <a:sy n="76" d="100"/>
        </p:scale>
        <p:origin x="218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2"/>
            <a:ext cx="2949575" cy="498475"/>
          </a:xfrm>
          <a:prstGeom prst="rect">
            <a:avLst/>
          </a:prstGeom>
        </p:spPr>
        <p:txBody>
          <a:bodyPr vert="horz" lIns="91324" tIns="45664" rIns="91324" bIns="4566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6" y="2"/>
            <a:ext cx="2949575" cy="498475"/>
          </a:xfrm>
          <a:prstGeom prst="rect">
            <a:avLst/>
          </a:prstGeom>
        </p:spPr>
        <p:txBody>
          <a:bodyPr vert="horz" lIns="91324" tIns="45664" rIns="91324" bIns="45664" rtlCol="0"/>
          <a:lstStyle>
            <a:lvl1pPr algn="r">
              <a:defRPr sz="1200"/>
            </a:lvl1pPr>
          </a:lstStyle>
          <a:p>
            <a:fld id="{749B2012-AF9D-4423-8C8A-DFBE2BF173B1}" type="datetimeFigureOut">
              <a:rPr kumimoji="1" lang="ja-JP" altLang="en-US" smtClean="0"/>
              <a:t>2019/11/7</a:t>
            </a:fld>
            <a:endParaRPr kumimoji="1" lang="ja-JP" altLang="en-US"/>
          </a:p>
        </p:txBody>
      </p:sp>
      <p:sp>
        <p:nvSpPr>
          <p:cNvPr id="4" name="フッター プレースホルダー 3"/>
          <p:cNvSpPr>
            <a:spLocks noGrp="1"/>
          </p:cNvSpPr>
          <p:nvPr>
            <p:ph type="ftr" sz="quarter" idx="2"/>
          </p:nvPr>
        </p:nvSpPr>
        <p:spPr>
          <a:xfrm>
            <a:off x="9" y="9440872"/>
            <a:ext cx="2949575" cy="498475"/>
          </a:xfrm>
          <a:prstGeom prst="rect">
            <a:avLst/>
          </a:prstGeom>
        </p:spPr>
        <p:txBody>
          <a:bodyPr vert="horz" lIns="91324" tIns="45664" rIns="91324" bIns="4566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6" y="9440872"/>
            <a:ext cx="2949575" cy="498475"/>
          </a:xfrm>
          <a:prstGeom prst="rect">
            <a:avLst/>
          </a:prstGeom>
        </p:spPr>
        <p:txBody>
          <a:bodyPr vert="horz" lIns="91324" tIns="45664" rIns="91324" bIns="45664" rtlCol="0" anchor="b"/>
          <a:lstStyle>
            <a:lvl1pPr algn="r">
              <a:defRPr sz="1200"/>
            </a:lvl1pPr>
          </a:lstStyle>
          <a:p>
            <a:fld id="{5D842C6A-35E8-47A3-90E2-DC06EF831592}" type="slidenum">
              <a:rPr kumimoji="1" lang="ja-JP" altLang="en-US" smtClean="0"/>
              <a:t>‹#›</a:t>
            </a:fld>
            <a:endParaRPr kumimoji="1" lang="ja-JP" altLang="en-US"/>
          </a:p>
        </p:txBody>
      </p:sp>
    </p:spTree>
    <p:extLst>
      <p:ext uri="{BB962C8B-B14F-4D97-AF65-F5344CB8AC3E}">
        <p14:creationId xmlns:p14="http://schemas.microsoft.com/office/powerpoint/2010/main" val="35160620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2"/>
            <a:ext cx="2949575" cy="498475"/>
          </a:xfrm>
          <a:prstGeom prst="rect">
            <a:avLst/>
          </a:prstGeom>
        </p:spPr>
        <p:txBody>
          <a:bodyPr vert="horz" lIns="91310" tIns="45653" rIns="91310" bIns="4565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8" y="2"/>
            <a:ext cx="2949575" cy="498475"/>
          </a:xfrm>
          <a:prstGeom prst="rect">
            <a:avLst/>
          </a:prstGeom>
        </p:spPr>
        <p:txBody>
          <a:bodyPr vert="horz" lIns="91310" tIns="45653" rIns="91310" bIns="45653" rtlCol="0"/>
          <a:lstStyle>
            <a:lvl1pPr algn="r">
              <a:defRPr sz="1200"/>
            </a:lvl1pPr>
          </a:lstStyle>
          <a:p>
            <a:fld id="{CB22D9D6-3A14-45B3-B07E-92A5E390D375}" type="datetimeFigureOut">
              <a:rPr kumimoji="1" lang="ja-JP" altLang="en-US" smtClean="0"/>
              <a:t>2019/11/7</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310" tIns="45653" rIns="91310" bIns="45653" rtlCol="0" anchor="ctr"/>
          <a:lstStyle/>
          <a:p>
            <a:endParaRPr lang="ja-JP" altLang="en-US"/>
          </a:p>
        </p:txBody>
      </p:sp>
      <p:sp>
        <p:nvSpPr>
          <p:cNvPr id="5" name="ノート プレースホルダー 4"/>
          <p:cNvSpPr>
            <a:spLocks noGrp="1"/>
          </p:cNvSpPr>
          <p:nvPr>
            <p:ph type="body" sz="quarter" idx="3"/>
          </p:nvPr>
        </p:nvSpPr>
        <p:spPr>
          <a:xfrm>
            <a:off x="681049" y="4783150"/>
            <a:ext cx="5445125" cy="3913187"/>
          </a:xfrm>
          <a:prstGeom prst="rect">
            <a:avLst/>
          </a:prstGeom>
        </p:spPr>
        <p:txBody>
          <a:bodyPr vert="horz" lIns="91310" tIns="45653" rIns="91310" bIns="4565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1" y="9440874"/>
            <a:ext cx="2949575" cy="498475"/>
          </a:xfrm>
          <a:prstGeom prst="rect">
            <a:avLst/>
          </a:prstGeom>
        </p:spPr>
        <p:txBody>
          <a:bodyPr vert="horz" lIns="91310" tIns="45653" rIns="91310" bIns="4565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8" y="9440874"/>
            <a:ext cx="2949575" cy="498475"/>
          </a:xfrm>
          <a:prstGeom prst="rect">
            <a:avLst/>
          </a:prstGeom>
        </p:spPr>
        <p:txBody>
          <a:bodyPr vert="horz" lIns="91310" tIns="45653" rIns="91310" bIns="45653" rtlCol="0" anchor="b"/>
          <a:lstStyle>
            <a:lvl1pPr algn="r">
              <a:defRPr sz="1200"/>
            </a:lvl1pPr>
          </a:lstStyle>
          <a:p>
            <a:fld id="{236EA12A-F0CD-4D50-A3CF-C726E54848E6}" type="slidenum">
              <a:rPr kumimoji="1" lang="ja-JP" altLang="en-US" smtClean="0"/>
              <a:t>‹#›</a:t>
            </a:fld>
            <a:endParaRPr kumimoji="1" lang="ja-JP" altLang="en-US"/>
          </a:p>
        </p:txBody>
      </p:sp>
    </p:spTree>
    <p:extLst>
      <p:ext uri="{BB962C8B-B14F-4D97-AF65-F5344CB8AC3E}">
        <p14:creationId xmlns:p14="http://schemas.microsoft.com/office/powerpoint/2010/main" val="23605033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・イオアニナ市及び一宮市のアクションプランについて、ご報告いたします。</a:t>
            </a:r>
            <a:endParaRPr kumimoji="1" lang="en-US" altLang="ja-JP" dirty="0" smtClean="0"/>
          </a:p>
          <a:p>
            <a:r>
              <a:rPr kumimoji="1" lang="ja-JP" altLang="en-US" dirty="0" smtClean="0"/>
              <a:t>・はじめに、両市の紹介になりますが、イオアニナ市は、アルバニアとギリシャの国境地域にあります、人口約</a:t>
            </a:r>
            <a:r>
              <a:rPr kumimoji="1" lang="en-US" altLang="ja-JP" dirty="0" smtClean="0"/>
              <a:t>11</a:t>
            </a:r>
            <a:r>
              <a:rPr kumimoji="1" lang="ja-JP" altLang="en-US" dirty="0" smtClean="0"/>
              <a:t>万人、面積は約</a:t>
            </a:r>
            <a:r>
              <a:rPr kumimoji="1" lang="en-US" altLang="ja-JP" dirty="0" smtClean="0"/>
              <a:t>47</a:t>
            </a:r>
            <a:r>
              <a:rPr kumimoji="1" lang="ja-JP" altLang="en-US" dirty="0" smtClean="0"/>
              <a:t>平方キロメートルの都市、一方、一宮市は、地理的には、日本の真ん中にあたり、人口約</a:t>
            </a:r>
            <a:r>
              <a:rPr kumimoji="1" lang="en-US" altLang="ja-JP" dirty="0" smtClean="0"/>
              <a:t>38</a:t>
            </a:r>
            <a:r>
              <a:rPr kumimoji="1" lang="ja-JP" altLang="en-US" dirty="0" smtClean="0"/>
              <a:t>万人、面積約</a:t>
            </a:r>
            <a:r>
              <a:rPr kumimoji="1" lang="en-US" altLang="ja-JP" dirty="0" smtClean="0"/>
              <a:t>114</a:t>
            </a:r>
            <a:r>
              <a:rPr kumimoji="1" lang="ja-JP" altLang="en-US" dirty="0" smtClean="0"/>
              <a:t>平方キロメートルの都市となります。</a:t>
            </a:r>
            <a:endParaRPr kumimoji="1" lang="en-US" altLang="ja-JP" dirty="0" smtClean="0"/>
          </a:p>
          <a:p>
            <a:r>
              <a:rPr kumimoji="1" lang="ja-JP" altLang="en-US" dirty="0" smtClean="0"/>
              <a:t>・両都市ともに身近に水辺環境がある、地方都市となります。</a:t>
            </a:r>
            <a:endParaRPr kumimoji="1" lang="en-US" altLang="ja-JP" dirty="0" smtClean="0"/>
          </a:p>
          <a:p>
            <a:r>
              <a:rPr kumimoji="1" lang="ja-JP" altLang="en-US" dirty="0" smtClean="0"/>
              <a:t>・</a:t>
            </a:r>
            <a:r>
              <a:rPr kumimoji="1" lang="en-US" altLang="ja-JP" dirty="0" smtClean="0"/>
              <a:t>2018</a:t>
            </a:r>
            <a:r>
              <a:rPr kumimoji="1" lang="ja-JP" altLang="en-US" dirty="0" smtClean="0"/>
              <a:t>年には、相互で訪問を行い、アクションプランの作成に取り組んでまいりました。</a:t>
            </a:r>
            <a:endParaRPr kumimoji="1" lang="en-US" altLang="ja-JP" dirty="0" smtClean="0"/>
          </a:p>
        </p:txBody>
      </p:sp>
    </p:spTree>
    <p:extLst>
      <p:ext uri="{BB962C8B-B14F-4D97-AF65-F5344CB8AC3E}">
        <p14:creationId xmlns:p14="http://schemas.microsoft.com/office/powerpoint/2010/main" val="1499239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・まず、イオアニナ市と一宮市の協力テーマになりますが、持続可能な交通施策としております。</a:t>
            </a:r>
            <a:endParaRPr kumimoji="1" lang="en-US" altLang="ja-JP" dirty="0" smtClean="0"/>
          </a:p>
          <a:p>
            <a:r>
              <a:rPr kumimoji="1" lang="ja-JP" altLang="en-US" dirty="0" smtClean="0"/>
              <a:t>・そして、その中心課題は、安全で安心な自転車環境の整備、及び、水辺環境の利活用となります。</a:t>
            </a:r>
            <a:endParaRPr kumimoji="1" lang="en-US" altLang="ja-JP" dirty="0" smtClean="0"/>
          </a:p>
          <a:p>
            <a:r>
              <a:rPr kumimoji="1" lang="ja-JP" altLang="en-US" dirty="0" smtClean="0"/>
              <a:t>・このテーマになった背景には、もともと両市とも、環境に優しい自転車に着目していたこと、そして、イオアニナ市では、パンヴォティサ湖、一宮市では、木曽川といった、両市ともに市のシンボルとなる資源が水辺にあったことによります。</a:t>
            </a:r>
            <a:endParaRPr kumimoji="1" lang="en-US" altLang="ja-JP" dirty="0" smtClean="0"/>
          </a:p>
          <a:p>
            <a:r>
              <a:rPr kumimoji="1" lang="ja-JP" altLang="en-US" dirty="0" smtClean="0"/>
              <a:t>・この２つの課題を、ミックスし、水辺におけるサイクリングロードの整備や、民間の参画による水辺空間の利活用、そして、水辺と中心市街地を自転車レーンで結ぶことについて、両市で議論と深めてまいりました。</a:t>
            </a:r>
            <a:endParaRPr kumimoji="1" lang="en-US" altLang="ja-JP" dirty="0" smtClean="0"/>
          </a:p>
        </p:txBody>
      </p:sp>
    </p:spTree>
    <p:extLst>
      <p:ext uri="{BB962C8B-B14F-4D97-AF65-F5344CB8AC3E}">
        <p14:creationId xmlns:p14="http://schemas.microsoft.com/office/powerpoint/2010/main" val="354377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・次に。主要な活動と成果になりますが、</a:t>
            </a:r>
            <a:r>
              <a:rPr kumimoji="1" lang="en-US" altLang="ja-JP" dirty="0" smtClean="0"/>
              <a:t>2019</a:t>
            </a:r>
            <a:r>
              <a:rPr kumimoji="1" lang="ja-JP" altLang="en-US" dirty="0" smtClean="0"/>
              <a:t>年</a:t>
            </a:r>
            <a:r>
              <a:rPr kumimoji="1" lang="en-US" altLang="ja-JP" dirty="0" smtClean="0"/>
              <a:t>5</a:t>
            </a:r>
            <a:r>
              <a:rPr kumimoji="1" lang="ja-JP" altLang="en-US" dirty="0" smtClean="0"/>
              <a:t>月</a:t>
            </a:r>
            <a:r>
              <a:rPr kumimoji="1" lang="en-US" altLang="ja-JP" dirty="0" smtClean="0"/>
              <a:t>19</a:t>
            </a:r>
            <a:r>
              <a:rPr kumimoji="1" lang="ja-JP" altLang="en-US" dirty="0" smtClean="0"/>
              <a:t>日に、一宮市において、シンポジウムと交流イベントを開催しております。</a:t>
            </a:r>
            <a:endParaRPr kumimoji="1" lang="en-US" altLang="ja-JP" dirty="0" smtClean="0"/>
          </a:p>
          <a:p>
            <a:r>
              <a:rPr kumimoji="1" lang="ja-JP" altLang="en-US" dirty="0" smtClean="0"/>
              <a:t>・</a:t>
            </a:r>
            <a:r>
              <a:rPr kumimoji="1" lang="en-US" altLang="ja-JP" dirty="0" err="1" smtClean="0"/>
              <a:t>Iuc</a:t>
            </a:r>
            <a:r>
              <a:rPr kumimoji="1" lang="en-US" altLang="ja-JP" dirty="0" smtClean="0"/>
              <a:t>-Japan</a:t>
            </a:r>
            <a:r>
              <a:rPr kumimoji="1" lang="ja-JP" altLang="en-US" dirty="0" smtClean="0"/>
              <a:t>の杉山先生による、</a:t>
            </a:r>
            <a:r>
              <a:rPr kumimoji="1" lang="en-US" altLang="ja-JP" dirty="0" smtClean="0"/>
              <a:t>EU</a:t>
            </a:r>
            <a:r>
              <a:rPr kumimoji="1" lang="ja-JP" altLang="en-US" dirty="0" smtClean="0"/>
              <a:t>国際都市間協力プロジェクトの説明や、「欧州の都市と学びあうまちづくり」と題した基調講演、イオアニナ市によるアクションプランの紹介、そして、パネルディスカッションにより、市民を交えての意見交換を行いました。</a:t>
            </a:r>
            <a:endParaRPr kumimoji="1" lang="en-US" altLang="ja-JP" dirty="0" smtClean="0"/>
          </a:p>
          <a:p>
            <a:r>
              <a:rPr kumimoji="1" lang="ja-JP" altLang="en-US" dirty="0" smtClean="0"/>
              <a:t>・こちらは、シンポジウムが終わったあとも、市民がイオアニナ市の方を囲み、交流が続いている様子です。</a:t>
            </a:r>
            <a:endParaRPr kumimoji="1" lang="ja-JP" altLang="en-US" dirty="0"/>
          </a:p>
        </p:txBody>
      </p:sp>
    </p:spTree>
    <p:extLst>
      <p:ext uri="{BB962C8B-B14F-4D97-AF65-F5344CB8AC3E}">
        <p14:creationId xmlns:p14="http://schemas.microsoft.com/office/powerpoint/2010/main" val="68870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・交流イベントでは、地域の企業が無償で歓迎コンサートを開きました。</a:t>
            </a:r>
            <a:endParaRPr kumimoji="1" lang="en-US" altLang="ja-JP" dirty="0" smtClean="0"/>
          </a:p>
          <a:p>
            <a:r>
              <a:rPr kumimoji="1" lang="ja-JP" altLang="en-US" dirty="0" smtClean="0"/>
              <a:t>・こちらは、お礼として、イオアニナ市が花束を贈呈しているところです。</a:t>
            </a:r>
            <a:endParaRPr kumimoji="1" lang="en-US" altLang="ja-JP" dirty="0" smtClean="0"/>
          </a:p>
          <a:p>
            <a:r>
              <a:rPr kumimoji="1" lang="ja-JP" altLang="en-US" dirty="0" smtClean="0"/>
              <a:t>・その他、ギリシャの物産店を開催し、ギリシャワインの販売などし、市民とともに交流を深めております。たいへん、たくさんの市民が参加し、にぎわっておりました。</a:t>
            </a:r>
            <a:endParaRPr kumimoji="1" lang="en-US" altLang="ja-JP" dirty="0" smtClean="0"/>
          </a:p>
          <a:p>
            <a:r>
              <a:rPr kumimoji="1" lang="ja-JP" altLang="en-US" dirty="0" smtClean="0"/>
              <a:t>・一宮市では、市民・企業とともに、地域をあげて、心からイオアニナ市を歓迎しております。</a:t>
            </a:r>
            <a:endParaRPr kumimoji="1" lang="en-US" altLang="ja-JP" dirty="0" smtClean="0"/>
          </a:p>
        </p:txBody>
      </p:sp>
    </p:spTree>
    <p:extLst>
      <p:ext uri="{BB962C8B-B14F-4D97-AF65-F5344CB8AC3E}">
        <p14:creationId xmlns:p14="http://schemas.microsoft.com/office/powerpoint/2010/main" val="237713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・次に、一宮市では、今年６月に一宮市自転車ネットワーク計画を策定しております。</a:t>
            </a:r>
            <a:endParaRPr kumimoji="1" lang="en-US" altLang="ja-JP" dirty="0" smtClean="0"/>
          </a:p>
          <a:p>
            <a:r>
              <a:rPr kumimoji="1" lang="ja-JP" altLang="en-US" dirty="0" smtClean="0"/>
              <a:t>・木曽川沿いのサイクリングロードの整備や、木曽川沿いにある、大きな公園の</a:t>
            </a:r>
            <a:r>
              <a:rPr kumimoji="1" lang="en-US" altLang="ja-JP" dirty="0" smtClean="0"/>
              <a:t>138</a:t>
            </a:r>
            <a:r>
              <a:rPr kumimoji="1" lang="ja-JP" altLang="en-US" dirty="0" smtClean="0"/>
              <a:t>タワーパーク、冨田山パークと中心市街地を結ぶ計画、そして、中心市街地では、自転車レーンを設置し、市民が安心して走行できる環境づくりを進めます。</a:t>
            </a:r>
            <a:endParaRPr kumimoji="1" lang="en-US" altLang="ja-JP" dirty="0" smtClean="0"/>
          </a:p>
          <a:p>
            <a:r>
              <a:rPr kumimoji="1" lang="ja-JP" altLang="en-US" dirty="0" smtClean="0"/>
              <a:t>・また、ハード事業のみではなく、自転車利用のルール・マナーの周知・啓発にも</a:t>
            </a:r>
            <a:r>
              <a:rPr kumimoji="1" lang="ja-JP" altLang="en-US" smtClean="0"/>
              <a:t>力を入れており、写真</a:t>
            </a:r>
            <a:r>
              <a:rPr kumimoji="1" lang="ja-JP" altLang="en-US" dirty="0" smtClean="0"/>
              <a:t>は、市長が啓発活動を行っているものと</a:t>
            </a:r>
            <a:r>
              <a:rPr kumimoji="1" lang="ja-JP" altLang="en-US" smtClean="0"/>
              <a:t>、小学校で自転車</a:t>
            </a:r>
            <a:r>
              <a:rPr kumimoji="1" lang="ja-JP" altLang="en-US" dirty="0" smtClean="0"/>
              <a:t>教室を行っているところです。</a:t>
            </a:r>
            <a:endParaRPr kumimoji="1" lang="en-US" altLang="ja-JP" dirty="0" smtClean="0"/>
          </a:p>
        </p:txBody>
      </p:sp>
    </p:spTree>
    <p:extLst>
      <p:ext uri="{BB962C8B-B14F-4D97-AF65-F5344CB8AC3E}">
        <p14:creationId xmlns:p14="http://schemas.microsoft.com/office/powerpoint/2010/main" val="1299725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・イオアニナ市においては、大規模プロジェクトを進めるにあたり、市民、研究機関、行政間で積極的に意見交換を進めています。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・図は、パンヴォティサ湖における</a:t>
            </a:r>
            <a:r>
              <a:rPr kumimoji="1" lang="ja-JP" altLang="ja-JP" sz="1200" kern="1200" dirty="0" smtClean="0">
                <a:solidFill>
                  <a:schemeClr val="tx1"/>
                </a:solidFill>
                <a:effectLst/>
                <a:latin typeface="+mn-lt"/>
                <a:ea typeface="+mn-ea"/>
                <a:cs typeface="+mn-cs"/>
              </a:rPr>
              <a:t>自転車の整備優先エリア</a:t>
            </a:r>
            <a:r>
              <a:rPr kumimoji="1" lang="ja-JP" altLang="en-US" sz="1200" kern="1200" dirty="0" smtClean="0">
                <a:solidFill>
                  <a:schemeClr val="tx1"/>
                </a:solidFill>
                <a:effectLst/>
                <a:latin typeface="+mn-lt"/>
                <a:ea typeface="+mn-ea"/>
                <a:cs typeface="+mn-cs"/>
              </a:rPr>
              <a:t>と、計画手法となります。市民の憩いの場として湖の水辺空間の再整備を予定しております。</a:t>
            </a:r>
            <a:endParaRPr kumimoji="1" lang="ja-JP" altLang="ja-JP" sz="1200" kern="1200" dirty="0" smtClean="0">
              <a:solidFill>
                <a:schemeClr val="tx1"/>
              </a:solidFill>
              <a:effectLst/>
              <a:latin typeface="+mn-lt"/>
              <a:ea typeface="+mn-ea"/>
              <a:cs typeface="+mn-cs"/>
            </a:endParaRPr>
          </a:p>
          <a:p>
            <a:endParaRPr kumimoji="1" lang="en-US" altLang="ja-JP" dirty="0" smtClean="0"/>
          </a:p>
        </p:txBody>
      </p:sp>
    </p:spTree>
    <p:extLst>
      <p:ext uri="{BB962C8B-B14F-4D97-AF65-F5344CB8AC3E}">
        <p14:creationId xmlns:p14="http://schemas.microsoft.com/office/powerpoint/2010/main" val="897702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・最後に、今後、期待する成果としましては、</a:t>
            </a:r>
            <a:endParaRPr kumimoji="1" lang="en-US" altLang="ja-JP" dirty="0" smtClean="0"/>
          </a:p>
          <a:p>
            <a:pPr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▪都市間で連携を強めることは、市民の生活の質の向上に繋がる</a:t>
            </a:r>
            <a:r>
              <a:rPr kumimoji="1" lang="ja-JP" altLang="en-US" sz="1200" kern="1200" dirty="0" smtClean="0">
                <a:solidFill>
                  <a:schemeClr val="tx1"/>
                </a:solidFill>
                <a:effectLst/>
                <a:latin typeface="+mn-lt"/>
                <a:ea typeface="+mn-ea"/>
                <a:cs typeface="+mn-cs"/>
              </a:rPr>
              <a:t>こと</a:t>
            </a:r>
            <a:r>
              <a:rPr kumimoji="1" lang="ja-JP" altLang="ja-JP" sz="1200" kern="1200" dirty="0" smtClean="0">
                <a:solidFill>
                  <a:schemeClr val="tx1"/>
                </a:solidFill>
                <a:effectLst/>
                <a:latin typeface="+mn-lt"/>
                <a:ea typeface="+mn-ea"/>
                <a:cs typeface="+mn-cs"/>
              </a:rPr>
              <a:t>。また、人的交流や社会的包摂に寄与する</a:t>
            </a:r>
            <a:r>
              <a:rPr kumimoji="1" lang="ja-JP" altLang="en-US" sz="1200" kern="1200" dirty="0" smtClean="0">
                <a:solidFill>
                  <a:schemeClr val="tx1"/>
                </a:solidFill>
                <a:effectLst/>
                <a:latin typeface="+mn-lt"/>
                <a:ea typeface="+mn-ea"/>
                <a:cs typeface="+mn-cs"/>
              </a:rPr>
              <a:t>こと。</a:t>
            </a:r>
            <a:endParaRPr kumimoji="1" lang="ja-JP" altLang="ja-JP" sz="1200" kern="1200" dirty="0" smtClean="0">
              <a:solidFill>
                <a:schemeClr val="tx1"/>
              </a:solidFill>
              <a:effectLst/>
              <a:latin typeface="+mn-lt"/>
              <a:ea typeface="+mn-ea"/>
              <a:cs typeface="+mn-cs"/>
            </a:endParaRPr>
          </a:p>
          <a:p>
            <a:pPr hangingPunct="0"/>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▪両市の議論と情報交換により、より効果的な計画立案につながる</a:t>
            </a:r>
            <a:r>
              <a:rPr kumimoji="1" lang="ja-JP" altLang="en-US" sz="1200" kern="1200" dirty="0" smtClean="0">
                <a:solidFill>
                  <a:schemeClr val="tx1"/>
                </a:solidFill>
                <a:effectLst/>
                <a:latin typeface="+mn-lt"/>
                <a:ea typeface="+mn-ea"/>
                <a:cs typeface="+mn-cs"/>
              </a:rPr>
              <a:t>こと。</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▪進行中の水辺空間の開発プロジェクトで民間セクターの関与を深めること</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になります。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以上</a:t>
            </a:r>
            <a:r>
              <a:rPr kumimoji="1" lang="ja-JP" altLang="en-US" sz="1200" kern="1200" smtClean="0">
                <a:solidFill>
                  <a:schemeClr val="tx1"/>
                </a:solidFill>
                <a:effectLst/>
                <a:latin typeface="+mn-lt"/>
                <a:ea typeface="+mn-ea"/>
                <a:cs typeface="+mn-cs"/>
              </a:rPr>
              <a:t>で、報告を</a:t>
            </a:r>
            <a:r>
              <a:rPr kumimoji="1" lang="ja-JP" altLang="en-US" sz="1200" kern="1200" dirty="0" smtClean="0">
                <a:solidFill>
                  <a:schemeClr val="tx1"/>
                </a:solidFill>
                <a:effectLst/>
                <a:latin typeface="+mn-lt"/>
                <a:ea typeface="+mn-ea"/>
                <a:cs typeface="+mn-cs"/>
              </a:rPr>
              <a:t>おわります。ご静聴ありがとうございました。</a:t>
            </a:r>
            <a:endParaRPr kumimoji="1" lang="en-US" altLang="ja-JP" dirty="0" smtClean="0"/>
          </a:p>
        </p:txBody>
      </p:sp>
    </p:spTree>
    <p:extLst>
      <p:ext uri="{BB962C8B-B14F-4D97-AF65-F5344CB8AC3E}">
        <p14:creationId xmlns:p14="http://schemas.microsoft.com/office/powerpoint/2010/main" val="1819882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0" name="Rectangle 9"/>
          <p:cNvSpPr>
            <a:spLocks noChangeArrowheads="1"/>
          </p:cNvSpPr>
          <p:nvPr userDrawn="1"/>
        </p:nvSpPr>
        <p:spPr bwMode="auto">
          <a:xfrm>
            <a:off x="0" y="6687525"/>
            <a:ext cx="9907200" cy="180000"/>
          </a:xfrm>
          <a:prstGeom prst="rect">
            <a:avLst/>
          </a:prstGeom>
          <a:gradFill flip="none" rotWithShape="1">
            <a:gsLst>
              <a:gs pos="0">
                <a:schemeClr val="accent5">
                  <a:lumMod val="75000"/>
                </a:schemeClr>
              </a:gs>
              <a:gs pos="100000">
                <a:schemeClr val="accent5">
                  <a:lumMod val="20000"/>
                  <a:lumOff val="80000"/>
                </a:schemeClr>
              </a:gs>
            </a:gsLst>
            <a:lin ang="5400000" scaled="0"/>
            <a:tileRect/>
          </a:gradFill>
          <a:ln w="9525">
            <a:noFill/>
            <a:miter lim="800000"/>
            <a:headEnd/>
            <a:tailEnd/>
          </a:ln>
          <a:effectLst/>
        </p:spPr>
        <p:txBody>
          <a:bodyPr wrap="none" anchor="ctr"/>
          <a:lstStyle/>
          <a:p>
            <a:pPr fontAlgn="base">
              <a:spcBef>
                <a:spcPct val="0"/>
              </a:spcBef>
              <a:spcAft>
                <a:spcPct val="0"/>
              </a:spcAft>
              <a:defRPr/>
            </a:pPr>
            <a:endParaRPr lang="ja-JP" altLang="en-US" sz="1800" dirty="0">
              <a:solidFill>
                <a:srgbClr val="000000"/>
              </a:solidFill>
            </a:endParaRPr>
          </a:p>
        </p:txBody>
      </p:sp>
      <p:sp>
        <p:nvSpPr>
          <p:cNvPr id="8" name="Rectangle 9"/>
          <p:cNvSpPr>
            <a:spLocks noChangeArrowheads="1"/>
          </p:cNvSpPr>
          <p:nvPr userDrawn="1"/>
        </p:nvSpPr>
        <p:spPr bwMode="auto">
          <a:xfrm>
            <a:off x="619423" y="2710923"/>
            <a:ext cx="9286577" cy="52387"/>
          </a:xfrm>
          <a:prstGeom prst="rect">
            <a:avLst/>
          </a:prstGeom>
          <a:solidFill>
            <a:schemeClr val="accent5">
              <a:lumMod val="75000"/>
            </a:schemeClr>
          </a:solidFill>
          <a:ln w="9525">
            <a:noFill/>
            <a:miter lim="800000"/>
            <a:headEnd/>
            <a:tailEnd/>
          </a:ln>
          <a:effectLst/>
        </p:spPr>
        <p:txBody>
          <a:bodyPr wrap="none" anchor="ctr"/>
          <a:lstStyle/>
          <a:p>
            <a:pPr fontAlgn="base">
              <a:spcBef>
                <a:spcPct val="0"/>
              </a:spcBef>
              <a:spcAft>
                <a:spcPct val="0"/>
              </a:spcAft>
              <a:defRPr/>
            </a:pPr>
            <a:endParaRPr lang="ja-JP" altLang="en-US" sz="1800" dirty="0">
              <a:solidFill>
                <a:srgbClr val="000000"/>
              </a:solidFill>
            </a:endParaRPr>
          </a:p>
        </p:txBody>
      </p:sp>
    </p:spTree>
    <p:extLst>
      <p:ext uri="{BB962C8B-B14F-4D97-AF65-F5344CB8AC3E}">
        <p14:creationId xmlns:p14="http://schemas.microsoft.com/office/powerpoint/2010/main" val="29355743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7" name="Rectangle 9"/>
          <p:cNvSpPr>
            <a:spLocks noChangeArrowheads="1"/>
          </p:cNvSpPr>
          <p:nvPr userDrawn="1"/>
        </p:nvSpPr>
        <p:spPr bwMode="auto">
          <a:xfrm>
            <a:off x="1027311" y="2847056"/>
            <a:ext cx="8748000" cy="36000"/>
          </a:xfrm>
          <a:prstGeom prst="rect">
            <a:avLst/>
          </a:prstGeom>
          <a:solidFill>
            <a:schemeClr val="accent5">
              <a:lumMod val="75000"/>
            </a:schemeClr>
          </a:solidFill>
          <a:ln w="9525">
            <a:noFill/>
            <a:miter lim="800000"/>
            <a:headEnd/>
            <a:tailEnd/>
          </a:ln>
          <a:effectLst/>
        </p:spPr>
        <p:txBody>
          <a:bodyPr wrap="none" anchor="ctr"/>
          <a:lstStyle/>
          <a:p>
            <a:pPr fontAlgn="base">
              <a:spcBef>
                <a:spcPct val="0"/>
              </a:spcBef>
              <a:spcAft>
                <a:spcPct val="0"/>
              </a:spcAft>
              <a:defRPr/>
            </a:pPr>
            <a:endParaRPr lang="ja-JP" altLang="en-US" sz="1800" dirty="0">
              <a:solidFill>
                <a:srgbClr val="000000"/>
              </a:solidFill>
            </a:endParaRPr>
          </a:p>
        </p:txBody>
      </p:sp>
      <p:sp>
        <p:nvSpPr>
          <p:cNvPr id="8" name="正方形/長方形 7"/>
          <p:cNvSpPr/>
          <p:nvPr userDrawn="1"/>
        </p:nvSpPr>
        <p:spPr>
          <a:xfrm flipH="1">
            <a:off x="0" y="180326"/>
            <a:ext cx="9907200" cy="64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flipH="1">
            <a:off x="187200" y="149661"/>
            <a:ext cx="9720000" cy="57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userDrawn="1"/>
        </p:nvSpPr>
        <p:spPr>
          <a:xfrm flipH="1">
            <a:off x="367200" y="123815"/>
            <a:ext cx="9540000" cy="50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p:cNvSpPr/>
          <p:nvPr userDrawn="1"/>
        </p:nvSpPr>
        <p:spPr>
          <a:xfrm flipH="1">
            <a:off x="547200" y="100409"/>
            <a:ext cx="9360000" cy="43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Rectangle 9"/>
          <p:cNvSpPr>
            <a:spLocks noChangeArrowheads="1"/>
          </p:cNvSpPr>
          <p:nvPr userDrawn="1"/>
        </p:nvSpPr>
        <p:spPr bwMode="auto">
          <a:xfrm>
            <a:off x="0" y="6687525"/>
            <a:ext cx="9907200" cy="180000"/>
          </a:xfrm>
          <a:prstGeom prst="rect">
            <a:avLst/>
          </a:prstGeom>
          <a:gradFill flip="none" rotWithShape="1">
            <a:gsLst>
              <a:gs pos="0">
                <a:schemeClr val="accent5">
                  <a:lumMod val="75000"/>
                </a:schemeClr>
              </a:gs>
              <a:gs pos="100000">
                <a:schemeClr val="accent5">
                  <a:lumMod val="20000"/>
                  <a:lumOff val="80000"/>
                </a:schemeClr>
              </a:gs>
            </a:gsLst>
            <a:lin ang="5400000" scaled="0"/>
            <a:tileRect/>
          </a:gradFill>
          <a:ln w="9525">
            <a:noFill/>
            <a:miter lim="800000"/>
            <a:headEnd/>
            <a:tailEnd/>
          </a:ln>
          <a:effectLst/>
        </p:spPr>
        <p:txBody>
          <a:bodyPr wrap="none" anchor="ctr"/>
          <a:lstStyle/>
          <a:p>
            <a:pPr fontAlgn="base">
              <a:spcBef>
                <a:spcPct val="0"/>
              </a:spcBef>
              <a:spcAft>
                <a:spcPct val="0"/>
              </a:spcAft>
              <a:defRPr/>
            </a:pPr>
            <a:endParaRPr lang="ja-JP" altLang="en-US" sz="1800" dirty="0">
              <a:solidFill>
                <a:srgbClr val="000000"/>
              </a:solidFill>
            </a:endParaRPr>
          </a:p>
        </p:txBody>
      </p:sp>
    </p:spTree>
    <p:extLst>
      <p:ext uri="{BB962C8B-B14F-4D97-AF65-F5344CB8AC3E}">
        <p14:creationId xmlns:p14="http://schemas.microsoft.com/office/powerpoint/2010/main" val="15495320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9" name="Rectangle 406"/>
          <p:cNvSpPr>
            <a:spLocks noChangeArrowheads="1"/>
          </p:cNvSpPr>
          <p:nvPr userDrawn="1"/>
        </p:nvSpPr>
        <p:spPr bwMode="auto">
          <a:xfrm>
            <a:off x="0" y="6737350"/>
            <a:ext cx="9907200" cy="108000"/>
          </a:xfrm>
          <a:prstGeom prst="rect">
            <a:avLst/>
          </a:prstGeom>
          <a:gradFill rotWithShape="1">
            <a:gsLst>
              <a:gs pos="0">
                <a:schemeClr val="accent5">
                  <a:lumMod val="75000"/>
                </a:schemeClr>
              </a:gs>
              <a:gs pos="100000">
                <a:schemeClr val="bg1"/>
              </a:gs>
            </a:gsLst>
            <a:lin ang="0" scaled="1"/>
          </a:gradFill>
          <a:ln>
            <a:noFill/>
          </a:ln>
          <a:effectLst/>
        </p:spPr>
        <p:txBody>
          <a:bodyPr wrap="none" anchor="ctr"/>
          <a:lstStyle/>
          <a:p>
            <a:pPr algn="r"/>
            <a:endParaRPr lang="ja-JP" altLang="ja-JP" sz="1400" b="0">
              <a:solidFill>
                <a:schemeClr val="bg1"/>
              </a:solidFill>
              <a:latin typeface="ＭＳ Ｐゴシック" panose="020B0600070205080204" pitchFamily="50" charset="-128"/>
            </a:endParaRPr>
          </a:p>
        </p:txBody>
      </p:sp>
      <p:sp>
        <p:nvSpPr>
          <p:cNvPr id="10" name="Line 407"/>
          <p:cNvSpPr>
            <a:spLocks noChangeShapeType="1"/>
          </p:cNvSpPr>
          <p:nvPr userDrawn="1"/>
        </p:nvSpPr>
        <p:spPr bwMode="auto">
          <a:xfrm flipH="1" flipV="1">
            <a:off x="0" y="6838950"/>
            <a:ext cx="9907200" cy="3175"/>
          </a:xfrm>
          <a:prstGeom prst="line">
            <a:avLst/>
          </a:prstGeom>
          <a:noFill/>
          <a:ln w="12700">
            <a:solidFill>
              <a:schemeClr val="accent5">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スライド番号プレースホルダー 15"/>
          <p:cNvSpPr>
            <a:spLocks noGrp="1"/>
          </p:cNvSpPr>
          <p:nvPr>
            <p:ph type="sldNum" sz="quarter" idx="12"/>
          </p:nvPr>
        </p:nvSpPr>
        <p:spPr>
          <a:xfrm>
            <a:off x="9410461" y="6629400"/>
            <a:ext cx="495539" cy="228600"/>
          </a:xfrm>
          <a:prstGeom prst="rect">
            <a:avLst/>
          </a:prstGeom>
        </p:spPr>
        <p:txBody>
          <a:bodyPr vert="horz" lIns="91440" tIns="45720" rIns="91440" bIns="45720" rtlCol="0" anchor="ctr"/>
          <a:lstStyle>
            <a:lvl1pPr algn="r">
              <a:defRPr lang="en-US" altLang="ja-JP" sz="1050" smtClean="0">
                <a:latin typeface="Meiryo UI" panose="020B0604030504040204" pitchFamily="50" charset="-128"/>
                <a:ea typeface="Meiryo UI" panose="020B0604030504040204" pitchFamily="50" charset="-128"/>
                <a:cs typeface="Meiryo UI" panose="020B0604030504040204" pitchFamily="50" charset="-128"/>
              </a:defRPr>
            </a:lvl1pPr>
          </a:lstStyle>
          <a:p>
            <a:fld id="{B2FFFEBC-BB8A-4B9A-BE2A-24616D503882}" type="slidenum">
              <a:rPr lang="en-US" altLang="ja-JP" smtClean="0"/>
              <a:pPr/>
              <a:t>‹#›</a:t>
            </a:fld>
            <a:endParaRPr lang="ja-JP" altLang="en-US" dirty="0"/>
          </a:p>
        </p:txBody>
      </p:sp>
      <p:sp>
        <p:nvSpPr>
          <p:cNvPr id="5" name="正方形/長方形 4"/>
          <p:cNvSpPr/>
          <p:nvPr userDrawn="1"/>
        </p:nvSpPr>
        <p:spPr>
          <a:xfrm flipH="1">
            <a:off x="0" y="472426"/>
            <a:ext cx="9907200" cy="648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a:xfrm flipH="1">
            <a:off x="187200" y="441761"/>
            <a:ext cx="9720000" cy="57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flipH="1">
            <a:off x="367200" y="415915"/>
            <a:ext cx="9540000" cy="50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userDrawn="1"/>
        </p:nvSpPr>
        <p:spPr>
          <a:xfrm flipH="1">
            <a:off x="547200" y="392509"/>
            <a:ext cx="9360000" cy="432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780699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pPr>
              <a:defRPr/>
            </a:pPr>
            <a:fld id="{82E3824A-8786-4A6D-A3B3-84C045E2C8BE}" type="slidenum">
              <a:rPr lang="en-US" altLang="ja-JP"/>
              <a:pPr>
                <a:defRPr/>
              </a:pPr>
              <a:t>‹#›</a:t>
            </a:fld>
            <a:endParaRPr lang="en-US" altLang="ja-JP" dirty="0"/>
          </a:p>
        </p:txBody>
      </p:sp>
      <p:sp>
        <p:nvSpPr>
          <p:cNvPr id="5" name="Rectangle 2"/>
          <p:cNvSpPr>
            <a:spLocks noChangeArrowheads="1"/>
          </p:cNvSpPr>
          <p:nvPr userDrawn="1"/>
        </p:nvSpPr>
        <p:spPr bwMode="auto">
          <a:xfrm>
            <a:off x="14741" y="379871"/>
            <a:ext cx="9897402" cy="54429"/>
          </a:xfrm>
          <a:prstGeom prst="rect">
            <a:avLst/>
          </a:prstGeom>
          <a:gradFill rotWithShape="1">
            <a:gsLst>
              <a:gs pos="0">
                <a:schemeClr val="bg1"/>
              </a:gs>
              <a:gs pos="100000">
                <a:srgbClr val="00008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5292" tIns="32645" rIns="65292" bIns="32645" anchor="ctr"/>
          <a:lstStyle>
            <a:lvl1pPr algn="l" eaLnBrk="0" hangingPunct="0">
              <a:spcBef>
                <a:spcPct val="20000"/>
              </a:spcBef>
              <a:buChar char="•"/>
              <a:defRPr kumimoji="1" sz="4700">
                <a:solidFill>
                  <a:schemeClr val="tx1"/>
                </a:solidFill>
                <a:latin typeface="Arial" charset="0"/>
                <a:ea typeface="ＭＳ Ｐゴシック" charset="-128"/>
              </a:defRPr>
            </a:lvl1pPr>
            <a:lvl2pPr marL="742950" indent="-285750" algn="l" eaLnBrk="0" hangingPunct="0">
              <a:spcBef>
                <a:spcPct val="20000"/>
              </a:spcBef>
              <a:buChar char="–"/>
              <a:defRPr kumimoji="1" sz="4100">
                <a:solidFill>
                  <a:schemeClr val="tx1"/>
                </a:solidFill>
                <a:latin typeface="Arial" charset="0"/>
                <a:ea typeface="ＭＳ Ｐゴシック" charset="-128"/>
              </a:defRPr>
            </a:lvl2pPr>
            <a:lvl3pPr marL="1143000" indent="-228600" algn="l" eaLnBrk="0" hangingPunct="0">
              <a:spcBef>
                <a:spcPct val="20000"/>
              </a:spcBef>
              <a:buChar char="•"/>
              <a:defRPr kumimoji="1" sz="3500">
                <a:solidFill>
                  <a:schemeClr val="tx1"/>
                </a:solidFill>
                <a:latin typeface="Arial" charset="0"/>
                <a:ea typeface="ＭＳ Ｐゴシック" charset="-128"/>
              </a:defRPr>
            </a:lvl3pPr>
            <a:lvl4pPr marL="1600200" indent="-228600" algn="l" eaLnBrk="0" hangingPunct="0">
              <a:spcBef>
                <a:spcPct val="20000"/>
              </a:spcBef>
              <a:buChar char="–"/>
              <a:defRPr kumimoji="1" sz="2900">
                <a:solidFill>
                  <a:schemeClr val="tx1"/>
                </a:solidFill>
                <a:latin typeface="Arial" charset="0"/>
                <a:ea typeface="ＭＳ Ｐゴシック" charset="-128"/>
              </a:defRPr>
            </a:lvl4pPr>
            <a:lvl5pPr marL="2057400" indent="-228600" algn="l" eaLnBrk="0" hangingPunct="0">
              <a:spcBef>
                <a:spcPct val="20000"/>
              </a:spcBef>
              <a:buChar char="»"/>
              <a:defRPr kumimoji="1" sz="29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9pPr>
          </a:lstStyle>
          <a:p>
            <a:pPr defTabSz="652929" eaLnBrk="1" hangingPunct="1">
              <a:spcBef>
                <a:spcPct val="0"/>
              </a:spcBef>
              <a:buNone/>
            </a:pPr>
            <a:endParaRPr lang="ja-JP" altLang="ja-JP" sz="1000" dirty="0">
              <a:solidFill>
                <a:srgbClr val="FFFFFF"/>
              </a:solidFill>
              <a:latin typeface="ＭＳ Ｐゴシック" charset="-128"/>
            </a:endParaRPr>
          </a:p>
        </p:txBody>
      </p:sp>
      <p:sp>
        <p:nvSpPr>
          <p:cNvPr id="6" name="Line 3"/>
          <p:cNvSpPr>
            <a:spLocks noChangeShapeType="1"/>
          </p:cNvSpPr>
          <p:nvPr userDrawn="1"/>
        </p:nvSpPr>
        <p:spPr bwMode="auto">
          <a:xfrm flipH="1" flipV="1">
            <a:off x="7371" y="445634"/>
            <a:ext cx="9898629" cy="0"/>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lIns="65292" tIns="32645" rIns="65292" bIns="32645"/>
          <a:lstStyle/>
          <a:p>
            <a:endParaRPr lang="ja-JP" altLang="en-US" sz="1800" dirty="0"/>
          </a:p>
        </p:txBody>
      </p:sp>
      <p:grpSp>
        <p:nvGrpSpPr>
          <p:cNvPr id="7" name="Group 4"/>
          <p:cNvGrpSpPr>
            <a:grpSpLocks/>
          </p:cNvGrpSpPr>
          <p:nvPr userDrawn="1"/>
        </p:nvGrpSpPr>
        <p:grpSpPr bwMode="auto">
          <a:xfrm>
            <a:off x="52822" y="43089"/>
            <a:ext cx="373440" cy="373063"/>
            <a:chOff x="4944" y="2160"/>
            <a:chExt cx="624" cy="624"/>
          </a:xfrm>
        </p:grpSpPr>
        <p:sp>
          <p:nvSpPr>
            <p:cNvPr id="8" name="Oval 5"/>
            <p:cNvSpPr>
              <a:spLocks noChangeArrowheads="1"/>
            </p:cNvSpPr>
            <p:nvPr/>
          </p:nvSpPr>
          <p:spPr bwMode="auto">
            <a:xfrm>
              <a:off x="5088" y="2304"/>
              <a:ext cx="480" cy="480"/>
            </a:xfrm>
            <a:prstGeom prst="ellipse">
              <a:avLst/>
            </a:prstGeom>
            <a:solidFill>
              <a:srgbClr val="CCCCFF">
                <a:alpha val="50195"/>
              </a:srgbClr>
            </a:solidFill>
            <a:ln w="9525">
              <a:solidFill>
                <a:schemeClr val="bg1"/>
              </a:solidFill>
              <a:round/>
              <a:headEnd/>
              <a:tailEnd/>
            </a:ln>
          </p:spPr>
          <p:txBody>
            <a:bodyPr wrap="none" anchor="ctr"/>
            <a:lstStyle>
              <a:lvl1pPr algn="l" eaLnBrk="0" hangingPunct="0">
                <a:spcBef>
                  <a:spcPct val="20000"/>
                </a:spcBef>
                <a:buChar char="•"/>
                <a:defRPr kumimoji="1" sz="4700">
                  <a:solidFill>
                    <a:schemeClr val="tx1"/>
                  </a:solidFill>
                  <a:latin typeface="Arial" charset="0"/>
                  <a:ea typeface="ＭＳ Ｐゴシック" charset="-128"/>
                </a:defRPr>
              </a:lvl1pPr>
              <a:lvl2pPr marL="742950" indent="-285750" algn="l" eaLnBrk="0" hangingPunct="0">
                <a:spcBef>
                  <a:spcPct val="20000"/>
                </a:spcBef>
                <a:buChar char="–"/>
                <a:defRPr kumimoji="1" sz="4100">
                  <a:solidFill>
                    <a:schemeClr val="tx1"/>
                  </a:solidFill>
                  <a:latin typeface="Arial" charset="0"/>
                  <a:ea typeface="ＭＳ Ｐゴシック" charset="-128"/>
                </a:defRPr>
              </a:lvl2pPr>
              <a:lvl3pPr marL="1143000" indent="-228600" algn="l" eaLnBrk="0" hangingPunct="0">
                <a:spcBef>
                  <a:spcPct val="20000"/>
                </a:spcBef>
                <a:buChar char="•"/>
                <a:defRPr kumimoji="1" sz="3500">
                  <a:solidFill>
                    <a:schemeClr val="tx1"/>
                  </a:solidFill>
                  <a:latin typeface="Arial" charset="0"/>
                  <a:ea typeface="ＭＳ Ｐゴシック" charset="-128"/>
                </a:defRPr>
              </a:lvl3pPr>
              <a:lvl4pPr marL="1600200" indent="-228600" algn="l" eaLnBrk="0" hangingPunct="0">
                <a:spcBef>
                  <a:spcPct val="20000"/>
                </a:spcBef>
                <a:buChar char="–"/>
                <a:defRPr kumimoji="1" sz="2900">
                  <a:solidFill>
                    <a:schemeClr val="tx1"/>
                  </a:solidFill>
                  <a:latin typeface="Arial" charset="0"/>
                  <a:ea typeface="ＭＳ Ｐゴシック" charset="-128"/>
                </a:defRPr>
              </a:lvl4pPr>
              <a:lvl5pPr marL="2057400" indent="-228600" algn="l" eaLnBrk="0" hangingPunct="0">
                <a:spcBef>
                  <a:spcPct val="20000"/>
                </a:spcBef>
                <a:buChar char="»"/>
                <a:defRPr kumimoji="1" sz="29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9pPr>
            </a:lstStyle>
            <a:p>
              <a:pPr defTabSz="652929" eaLnBrk="1" hangingPunct="1">
                <a:spcBef>
                  <a:spcPct val="0"/>
                </a:spcBef>
                <a:buNone/>
              </a:pPr>
              <a:endParaRPr lang="ja-JP" altLang="en-US" sz="1900" dirty="0">
                <a:solidFill>
                  <a:srgbClr val="000000"/>
                </a:solidFill>
              </a:endParaRPr>
            </a:p>
          </p:txBody>
        </p:sp>
        <p:sp>
          <p:nvSpPr>
            <p:cNvPr id="9" name="Oval 6"/>
            <p:cNvSpPr>
              <a:spLocks noChangeArrowheads="1"/>
            </p:cNvSpPr>
            <p:nvPr/>
          </p:nvSpPr>
          <p:spPr bwMode="auto">
            <a:xfrm>
              <a:off x="4944" y="2160"/>
              <a:ext cx="336" cy="336"/>
            </a:xfrm>
            <a:prstGeom prst="ellipse">
              <a:avLst/>
            </a:prstGeom>
            <a:solidFill>
              <a:srgbClr val="6666FF">
                <a:alpha val="50195"/>
              </a:srgbClr>
            </a:solidFill>
            <a:ln w="9525">
              <a:solidFill>
                <a:schemeClr val="bg1"/>
              </a:solidFill>
              <a:round/>
              <a:headEnd/>
              <a:tailEnd/>
            </a:ln>
          </p:spPr>
          <p:txBody>
            <a:bodyPr wrap="none" anchor="ctr"/>
            <a:lstStyle>
              <a:lvl1pPr algn="l" eaLnBrk="0" hangingPunct="0">
                <a:spcBef>
                  <a:spcPct val="20000"/>
                </a:spcBef>
                <a:buChar char="•"/>
                <a:defRPr kumimoji="1" sz="4700">
                  <a:solidFill>
                    <a:schemeClr val="tx1"/>
                  </a:solidFill>
                  <a:latin typeface="Arial" charset="0"/>
                  <a:ea typeface="ＭＳ Ｐゴシック" charset="-128"/>
                </a:defRPr>
              </a:lvl1pPr>
              <a:lvl2pPr marL="742950" indent="-285750" algn="l" eaLnBrk="0" hangingPunct="0">
                <a:spcBef>
                  <a:spcPct val="20000"/>
                </a:spcBef>
                <a:buChar char="–"/>
                <a:defRPr kumimoji="1" sz="4100">
                  <a:solidFill>
                    <a:schemeClr val="tx1"/>
                  </a:solidFill>
                  <a:latin typeface="Arial" charset="0"/>
                  <a:ea typeface="ＭＳ Ｐゴシック" charset="-128"/>
                </a:defRPr>
              </a:lvl2pPr>
              <a:lvl3pPr marL="1143000" indent="-228600" algn="l" eaLnBrk="0" hangingPunct="0">
                <a:spcBef>
                  <a:spcPct val="20000"/>
                </a:spcBef>
                <a:buChar char="•"/>
                <a:defRPr kumimoji="1" sz="3500">
                  <a:solidFill>
                    <a:schemeClr val="tx1"/>
                  </a:solidFill>
                  <a:latin typeface="Arial" charset="0"/>
                  <a:ea typeface="ＭＳ Ｐゴシック" charset="-128"/>
                </a:defRPr>
              </a:lvl3pPr>
              <a:lvl4pPr marL="1600200" indent="-228600" algn="l" eaLnBrk="0" hangingPunct="0">
                <a:spcBef>
                  <a:spcPct val="20000"/>
                </a:spcBef>
                <a:buChar char="–"/>
                <a:defRPr kumimoji="1" sz="2900">
                  <a:solidFill>
                    <a:schemeClr val="tx1"/>
                  </a:solidFill>
                  <a:latin typeface="Arial" charset="0"/>
                  <a:ea typeface="ＭＳ Ｐゴシック" charset="-128"/>
                </a:defRPr>
              </a:lvl4pPr>
              <a:lvl5pPr marL="2057400" indent="-228600" algn="l" eaLnBrk="0" hangingPunct="0">
                <a:spcBef>
                  <a:spcPct val="20000"/>
                </a:spcBef>
                <a:buChar char="»"/>
                <a:defRPr kumimoji="1" sz="29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900">
                  <a:solidFill>
                    <a:schemeClr val="tx1"/>
                  </a:solidFill>
                  <a:latin typeface="Arial" charset="0"/>
                  <a:ea typeface="ＭＳ Ｐゴシック" charset="-128"/>
                </a:defRPr>
              </a:lvl9pPr>
            </a:lstStyle>
            <a:p>
              <a:pPr defTabSz="652929" eaLnBrk="1" hangingPunct="1">
                <a:spcBef>
                  <a:spcPct val="0"/>
                </a:spcBef>
                <a:buNone/>
              </a:pPr>
              <a:endParaRPr lang="ja-JP" altLang="en-US" sz="1900" dirty="0">
                <a:solidFill>
                  <a:srgbClr val="000000"/>
                </a:solidFill>
              </a:endParaRPr>
            </a:p>
          </p:txBody>
        </p:sp>
      </p:grpSp>
      <p:sp>
        <p:nvSpPr>
          <p:cNvPr id="10" name="Rectangle 8"/>
          <p:cNvSpPr>
            <a:spLocks noChangeArrowheads="1"/>
          </p:cNvSpPr>
          <p:nvPr userDrawn="1"/>
        </p:nvSpPr>
        <p:spPr bwMode="auto">
          <a:xfrm>
            <a:off x="-12040" y="6737350"/>
            <a:ext cx="9906000" cy="107950"/>
          </a:xfrm>
          <a:prstGeom prst="rect">
            <a:avLst/>
          </a:prstGeom>
          <a:gradFill rotWithShape="1">
            <a:gsLst>
              <a:gs pos="0">
                <a:srgbClr val="00008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2350" tIns="31174" rIns="62350" bIns="31174" anchor="ctr"/>
          <a:lstStyle>
            <a:lvl1pPr algn="l" eaLnBrk="0" hangingPunct="0">
              <a:spcBef>
                <a:spcPct val="20000"/>
              </a:spcBef>
              <a:buChar char="•"/>
              <a:defRPr kumimoji="1" sz="3200">
                <a:solidFill>
                  <a:schemeClr val="tx1"/>
                </a:solidFill>
                <a:latin typeface="Arial"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0"/>
              </a:spcBef>
              <a:buFontTx/>
              <a:buNone/>
            </a:pPr>
            <a:endParaRPr lang="ja-JP" altLang="ja-JP" sz="1000" b="0" dirty="0">
              <a:solidFill>
                <a:schemeClr val="bg1"/>
              </a:solidFill>
              <a:latin typeface="ＭＳ Ｐゴシック" pitchFamily="50" charset="-128"/>
            </a:endParaRPr>
          </a:p>
        </p:txBody>
      </p:sp>
      <p:sp>
        <p:nvSpPr>
          <p:cNvPr id="11" name="Line 9"/>
          <p:cNvSpPr>
            <a:spLocks noChangeShapeType="1"/>
          </p:cNvSpPr>
          <p:nvPr userDrawn="1"/>
        </p:nvSpPr>
        <p:spPr bwMode="auto">
          <a:xfrm flipH="1" flipV="1">
            <a:off x="-12040" y="6853243"/>
            <a:ext cx="9906000" cy="3175"/>
          </a:xfrm>
          <a:prstGeom prst="line">
            <a:avLst/>
          </a:prstGeom>
          <a:noFill/>
          <a:ln w="9525">
            <a:solidFill>
              <a:srgbClr val="000080"/>
            </a:solidFill>
            <a:round/>
            <a:headEnd/>
            <a:tailEnd/>
          </a:ln>
          <a:extLst>
            <a:ext uri="{909E8E84-426E-40DD-AFC4-6F175D3DCCD1}">
              <a14:hiddenFill xmlns:a14="http://schemas.microsoft.com/office/drawing/2010/main">
                <a:noFill/>
              </a14:hiddenFill>
            </a:ext>
          </a:extLst>
        </p:spPr>
        <p:txBody>
          <a:bodyPr lIns="62350" tIns="31174" rIns="62350" bIns="31174"/>
          <a:lstStyle/>
          <a:p>
            <a:endParaRPr lang="ja-JP" altLang="en-US" sz="1800" dirty="0"/>
          </a:p>
        </p:txBody>
      </p:sp>
    </p:spTree>
    <p:extLst>
      <p:ext uri="{BB962C8B-B14F-4D97-AF65-F5344CB8AC3E}">
        <p14:creationId xmlns:p14="http://schemas.microsoft.com/office/powerpoint/2010/main" val="309425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8309595"/>
      </p:ext>
    </p:extLst>
  </p:cSld>
  <p:clrMap bg1="lt1" tx1="dk1" bg2="lt2" tx2="dk2" accent1="accent1" accent2="accent2" accent3="accent3" accent4="accent4" accent5="accent5" accent6="accent6" hlink="hlink" folHlink="folHlink"/>
  <p:sldLayoutIdLst>
    <p:sldLayoutId id="2147483692" r:id="rId1"/>
    <p:sldLayoutId id="2147483695" r:id="rId2"/>
    <p:sldLayoutId id="2147483694" r:id="rId3"/>
    <p:sldLayoutId id="2147483696"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1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961853" y="756715"/>
            <a:ext cx="8026094" cy="5626667"/>
          </a:xfrm>
          <a:prstGeom prst="rect">
            <a:avLst/>
          </a:prstGeom>
        </p:spPr>
      </p:pic>
    </p:spTree>
    <p:extLst>
      <p:ext uri="{BB962C8B-B14F-4D97-AF65-F5344CB8AC3E}">
        <p14:creationId xmlns:p14="http://schemas.microsoft.com/office/powerpoint/2010/main" val="1880893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p:cNvSpPr>
          <p:nvPr/>
        </p:nvSpPr>
        <p:spPr bwMode="auto">
          <a:xfrm>
            <a:off x="0" y="5989"/>
            <a:ext cx="9583342" cy="405107"/>
          </a:xfrm>
          <a:prstGeom prst="rect">
            <a:avLst/>
          </a:prstGeom>
          <a:noFill/>
          <a:ln>
            <a:noFill/>
          </a:ln>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defRPr/>
            </a:pPr>
            <a:r>
              <a:rPr lang="en-US" altLang="ja-JP"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Theme</a:t>
            </a:r>
            <a:r>
              <a:rPr lang="ja-JP" altLang="en-US"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of</a:t>
            </a:r>
            <a:r>
              <a:rPr lang="ja-JP" altLang="en-US"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Cooperation</a:t>
            </a:r>
          </a:p>
        </p:txBody>
      </p:sp>
      <p:sp>
        <p:nvSpPr>
          <p:cNvPr id="15" name="テキスト ボックス 14"/>
          <p:cNvSpPr txBox="1"/>
          <p:nvPr/>
        </p:nvSpPr>
        <p:spPr>
          <a:xfrm>
            <a:off x="6512350" y="6284894"/>
            <a:ext cx="1916198" cy="400110"/>
          </a:xfrm>
          <a:prstGeom prst="rect">
            <a:avLst/>
          </a:prstGeom>
          <a:noFill/>
        </p:spPr>
        <p:txBody>
          <a:bodyPr wrap="square" rtlCol="0">
            <a:spAutoFit/>
          </a:bodyPr>
          <a:lstStyle/>
          <a:p>
            <a:r>
              <a:rPr lang="en-US" altLang="ja-JP" sz="2000"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Kiso River</a:t>
            </a:r>
            <a:endParaRPr lang="ja-JP" altLang="en-US" sz="2000"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テキスト ボックス 18"/>
          <p:cNvSpPr txBox="1"/>
          <p:nvPr/>
        </p:nvSpPr>
        <p:spPr>
          <a:xfrm>
            <a:off x="1547108" y="6284894"/>
            <a:ext cx="2565364" cy="400110"/>
          </a:xfrm>
          <a:prstGeom prst="rect">
            <a:avLst/>
          </a:prstGeom>
          <a:noFill/>
        </p:spPr>
        <p:txBody>
          <a:bodyPr wrap="square" rtlCol="0">
            <a:spAutoFit/>
          </a:bodyPr>
          <a:lstStyle/>
          <a:p>
            <a:r>
              <a:rPr lang="en-US" altLang="ja-JP" sz="2000"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Lake </a:t>
            </a:r>
            <a:r>
              <a:rPr lang="en-US" altLang="ja-JP" sz="2000" dirty="0" err="1"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Pamvotida</a:t>
            </a:r>
            <a:endParaRPr lang="ja-JP" altLang="en-US" sz="2000"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5239244" y="3340969"/>
            <a:ext cx="3376146" cy="400110"/>
          </a:xfrm>
          <a:prstGeom prst="rect">
            <a:avLst/>
          </a:prstGeom>
          <a:noFill/>
        </p:spPr>
        <p:txBody>
          <a:bodyPr wrap="square" rtlCol="0">
            <a:spAutoFit/>
          </a:bodyPr>
          <a:lstStyle/>
          <a:p>
            <a:r>
              <a:rPr lang="en-US" altLang="ja-JP" sz="20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Ichinomiya City</a:t>
            </a:r>
            <a:endParaRPr lang="ja-JP" altLang="en-US" sz="20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29367" y="3332673"/>
            <a:ext cx="3376146" cy="400110"/>
          </a:xfrm>
          <a:prstGeom prst="rect">
            <a:avLst/>
          </a:prstGeom>
          <a:noFill/>
        </p:spPr>
        <p:txBody>
          <a:bodyPr wrap="square" rtlCol="0">
            <a:spAutoFit/>
          </a:bodyPr>
          <a:lstStyle/>
          <a:p>
            <a:r>
              <a:rPr lang="en-US" altLang="ja-JP" sz="20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Ioannina City</a:t>
            </a:r>
            <a:endParaRPr lang="ja-JP" altLang="en-US" sz="20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739934" y="819471"/>
            <a:ext cx="8379989" cy="88544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p:cNvSpPr txBox="1"/>
          <p:nvPr/>
        </p:nvSpPr>
        <p:spPr>
          <a:xfrm>
            <a:off x="1569232" y="1059514"/>
            <a:ext cx="9183043" cy="523220"/>
          </a:xfrm>
          <a:prstGeom prst="rect">
            <a:avLst/>
          </a:prstGeom>
          <a:noFill/>
        </p:spPr>
        <p:txBody>
          <a:bodyPr wrap="square" rtlCol="0">
            <a:spAutoFit/>
          </a:bodyPr>
          <a:lstStyle/>
          <a:p>
            <a:r>
              <a:rPr lang="en-US" altLang="ja-JP" sz="28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Sustainable Mobility and </a:t>
            </a:r>
            <a:r>
              <a:rPr lang="en-US" altLang="ja-JP" sz="28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Transport</a:t>
            </a:r>
            <a:endParaRPr lang="ja-JP" altLang="en-US" sz="28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a:stretch>
            <a:fillRect/>
          </a:stretch>
        </p:blipFill>
        <p:spPr>
          <a:xfrm>
            <a:off x="5310308" y="3741652"/>
            <a:ext cx="3686863" cy="2451763"/>
          </a:xfrm>
          <a:prstGeom prst="rect">
            <a:avLst/>
          </a:prstGeom>
        </p:spPr>
      </p:pic>
      <p:pic>
        <p:nvPicPr>
          <p:cNvPr id="3" name="図 2"/>
          <p:cNvPicPr>
            <a:picLocks noChangeAspect="1"/>
          </p:cNvPicPr>
          <p:nvPr/>
        </p:nvPicPr>
        <p:blipFill>
          <a:blip r:embed="rId4"/>
          <a:stretch>
            <a:fillRect/>
          </a:stretch>
        </p:blipFill>
        <p:spPr>
          <a:xfrm>
            <a:off x="590327" y="3741079"/>
            <a:ext cx="3987539" cy="2452336"/>
          </a:xfrm>
          <a:prstGeom prst="rect">
            <a:avLst/>
          </a:prstGeom>
        </p:spPr>
      </p:pic>
      <p:sp>
        <p:nvSpPr>
          <p:cNvPr id="18" name="テキスト ボックス 17"/>
          <p:cNvSpPr txBox="1"/>
          <p:nvPr/>
        </p:nvSpPr>
        <p:spPr>
          <a:xfrm>
            <a:off x="829266" y="1987180"/>
            <a:ext cx="7786124" cy="1138773"/>
          </a:xfrm>
          <a:prstGeom prst="rect">
            <a:avLst/>
          </a:prstGeom>
          <a:noFill/>
        </p:spPr>
        <p:txBody>
          <a:bodyPr wrap="square" rtlCol="0">
            <a:spAutoFit/>
          </a:bodyPr>
          <a:lstStyle/>
          <a:p>
            <a:r>
              <a:rPr lang="en-US" altLang="ja-JP" sz="20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Key challenges of cooperation theme</a:t>
            </a:r>
          </a:p>
          <a:p>
            <a:pPr hangingPunct="0"/>
            <a:r>
              <a:rPr lang="en-US" altLang="ja-JP" sz="24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0"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Enhance </a:t>
            </a:r>
            <a:r>
              <a:rPr kumimoji="0" lang="en-US" altLang="ja-JP" sz="2400" dirty="0">
                <a:latin typeface="メイリオ" panose="020B0604030504040204" pitchFamily="50" charset="-128"/>
                <a:ea typeface="メイリオ" panose="020B0604030504040204" pitchFamily="50" charset="-128"/>
                <a:cs typeface="メイリオ" panose="020B0604030504040204" pitchFamily="50" charset="-128"/>
              </a:rPr>
              <a:t>bicycle network connectivity</a:t>
            </a:r>
            <a:endParaRPr kumimoji="0" lang="ja-JP"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r>
              <a:rPr kumimoji="0"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 ▪ </a:t>
            </a:r>
            <a:r>
              <a:rPr kumimoji="0"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rPr>
              <a:t>Vitalize </a:t>
            </a:r>
            <a:r>
              <a:rPr kumimoji="0" lang="en-US" altLang="ja-JP" sz="2400" dirty="0">
                <a:latin typeface="メイリオ" panose="020B0604030504040204" pitchFamily="50" charset="-128"/>
                <a:ea typeface="メイリオ" panose="020B0604030504040204" pitchFamily="50" charset="-128"/>
                <a:cs typeface="メイリオ" panose="020B0604030504040204" pitchFamily="50" charset="-128"/>
              </a:rPr>
              <a:t>waterfront development</a:t>
            </a:r>
            <a:endParaRPr kumimoji="0"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51711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p:cNvSpPr>
          <p:nvPr/>
        </p:nvSpPr>
        <p:spPr bwMode="auto">
          <a:xfrm>
            <a:off x="84899" y="-90371"/>
            <a:ext cx="9583342" cy="647720"/>
          </a:xfrm>
          <a:prstGeom prst="rect">
            <a:avLst/>
          </a:prstGeom>
          <a:noFill/>
          <a:ln>
            <a:noFill/>
          </a:ln>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defRPr/>
            </a:pPr>
            <a:r>
              <a:rPr lang="en-US" altLang="ja-JP"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Short </a:t>
            </a:r>
            <a:r>
              <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description of main activities and key outputs</a:t>
            </a:r>
            <a:r>
              <a:rPr lang="ja-JP" altLang="en-US"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17681" y="637351"/>
            <a:ext cx="7786124" cy="400110"/>
          </a:xfrm>
          <a:prstGeom prst="rect">
            <a:avLst/>
          </a:prstGeom>
          <a:noFill/>
        </p:spPr>
        <p:txBody>
          <a:bodyPr wrap="square" rtlCol="0">
            <a:spAutoFit/>
          </a:bodyPr>
          <a:lstStyle/>
          <a:p>
            <a:r>
              <a:rPr lang="en-US" altLang="ja-JP" sz="20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Symposium</a:t>
            </a:r>
            <a:endParaRPr lang="en-US" altLang="ja-JP" sz="20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1456281" y="3422157"/>
            <a:ext cx="1992313" cy="369332"/>
          </a:xfrm>
          <a:prstGeom prst="rect">
            <a:avLst/>
          </a:prstGeom>
          <a:noFill/>
        </p:spPr>
        <p:txBody>
          <a:bodyPr wrap="square" rtlCol="0">
            <a:spAutoFit/>
          </a:bodyPr>
          <a:lstStyle/>
          <a:p>
            <a:pPr hangingPunct="0"/>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k</a:t>
            </a:r>
            <a:r>
              <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eynote </a:t>
            </a:r>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speech</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5339765" y="3466205"/>
            <a:ext cx="3424873" cy="369332"/>
          </a:xfrm>
          <a:prstGeom prst="rect">
            <a:avLst/>
          </a:prstGeom>
          <a:noFill/>
        </p:spPr>
        <p:txBody>
          <a:bodyPr wrap="square" rtlCol="0">
            <a:spAutoFit/>
          </a:bodyPr>
          <a:lstStyle/>
          <a:p>
            <a:pPr hangingPunct="0"/>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Introduction of action plan</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1456281" y="6161077"/>
            <a:ext cx="2479994" cy="369332"/>
          </a:xfrm>
          <a:prstGeom prst="rect">
            <a:avLst/>
          </a:prstGeom>
          <a:noFill/>
        </p:spPr>
        <p:txBody>
          <a:bodyPr wrap="square" rtlCol="0">
            <a:spAutoFit/>
          </a:bodyPr>
          <a:lstStyle/>
          <a:p>
            <a:pPr hangingPunct="0"/>
            <a:r>
              <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Panel discussion</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414328" y="6111966"/>
            <a:ext cx="3424873" cy="369332"/>
          </a:xfrm>
          <a:prstGeom prst="rect">
            <a:avLst/>
          </a:prstGeom>
          <a:noFill/>
        </p:spPr>
        <p:txBody>
          <a:bodyPr wrap="square" rtlCol="0">
            <a:spAutoFit/>
          </a:bodyPr>
          <a:lstStyle/>
          <a:p>
            <a:pPr hangingPunct="0"/>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Interaction with citizens</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8930" y="1117463"/>
            <a:ext cx="3391815" cy="2260645"/>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574" y="1161512"/>
            <a:ext cx="3390968" cy="226064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830" y="3835537"/>
            <a:ext cx="3414644" cy="2276429"/>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5736" y="3835537"/>
            <a:ext cx="3414643" cy="2276429"/>
          </a:xfrm>
          <a:prstGeom prst="rect">
            <a:avLst/>
          </a:prstGeom>
        </p:spPr>
      </p:pic>
    </p:spTree>
    <p:extLst>
      <p:ext uri="{BB962C8B-B14F-4D97-AF65-F5344CB8AC3E}">
        <p14:creationId xmlns:p14="http://schemas.microsoft.com/office/powerpoint/2010/main" val="1386948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p:cNvSpPr>
          <p:nvPr/>
        </p:nvSpPr>
        <p:spPr bwMode="auto">
          <a:xfrm>
            <a:off x="84899" y="-90371"/>
            <a:ext cx="9583342" cy="647720"/>
          </a:xfrm>
          <a:prstGeom prst="rect">
            <a:avLst/>
          </a:prstGeom>
          <a:noFill/>
          <a:ln>
            <a:noFill/>
          </a:ln>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defRPr/>
            </a:pPr>
            <a:r>
              <a:rPr lang="en-US" altLang="ja-JP"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Short </a:t>
            </a:r>
            <a:r>
              <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description of main activities and key outputs</a:t>
            </a:r>
            <a:r>
              <a:rPr lang="ja-JP" altLang="en-US"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17681" y="637351"/>
            <a:ext cx="7786124" cy="400110"/>
          </a:xfrm>
          <a:prstGeom prst="rect">
            <a:avLst/>
          </a:prstGeom>
          <a:noFill/>
        </p:spPr>
        <p:txBody>
          <a:bodyPr wrap="square" rtlCol="0">
            <a:spAutoFit/>
          </a:bodyPr>
          <a:lstStyle/>
          <a:p>
            <a:r>
              <a:rPr lang="en-US" altLang="ja-JP" sz="20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Exchange </a:t>
            </a:r>
            <a:r>
              <a:rPr lang="en-US" altLang="ja-JP" sz="20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event</a:t>
            </a:r>
          </a:p>
        </p:txBody>
      </p:sp>
      <p:sp>
        <p:nvSpPr>
          <p:cNvPr id="20" name="テキスト ボックス 19"/>
          <p:cNvSpPr txBox="1"/>
          <p:nvPr/>
        </p:nvSpPr>
        <p:spPr>
          <a:xfrm>
            <a:off x="2074589" y="3421890"/>
            <a:ext cx="2018439" cy="369332"/>
          </a:xfrm>
          <a:prstGeom prst="rect">
            <a:avLst/>
          </a:prstGeom>
          <a:noFill/>
        </p:spPr>
        <p:txBody>
          <a:bodyPr wrap="square" rtlCol="0">
            <a:spAutoFit/>
          </a:bodyPr>
          <a:lstStyle/>
          <a:p>
            <a:pPr hangingPunct="0"/>
            <a:r>
              <a:rPr kumimoji="0"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concert</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p:cNvSpPr txBox="1"/>
          <p:nvPr/>
        </p:nvSpPr>
        <p:spPr>
          <a:xfrm>
            <a:off x="5640751" y="3410190"/>
            <a:ext cx="2832689" cy="369332"/>
          </a:xfrm>
          <a:prstGeom prst="rect">
            <a:avLst/>
          </a:prstGeom>
          <a:noFill/>
        </p:spPr>
        <p:txBody>
          <a:bodyPr wrap="square" rtlCol="0">
            <a:spAutoFit/>
          </a:bodyPr>
          <a:lstStyle/>
          <a:p>
            <a:pPr hangingPunct="0"/>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Bouquet presentation</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5510123" y="6192966"/>
            <a:ext cx="3424873" cy="369332"/>
          </a:xfrm>
          <a:prstGeom prst="rect">
            <a:avLst/>
          </a:prstGeom>
          <a:noFill/>
        </p:spPr>
        <p:txBody>
          <a:bodyPr wrap="square" rtlCol="0">
            <a:spAutoFit/>
          </a:bodyPr>
          <a:lstStyle/>
          <a:p>
            <a:pPr hangingPunct="0"/>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Interaction with citizens</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テキスト ボックス 24"/>
          <p:cNvSpPr txBox="1"/>
          <p:nvPr/>
        </p:nvSpPr>
        <p:spPr>
          <a:xfrm>
            <a:off x="1582326" y="6196608"/>
            <a:ext cx="2641331" cy="369332"/>
          </a:xfrm>
          <a:prstGeom prst="rect">
            <a:avLst/>
          </a:prstGeom>
          <a:noFill/>
        </p:spPr>
        <p:txBody>
          <a:bodyPr wrap="square" rtlCol="0">
            <a:spAutoFit/>
          </a:bodyPr>
          <a:lstStyle/>
          <a:p>
            <a:pPr hangingPunct="0"/>
            <a:r>
              <a:rPr kumimoji="0" lang="en-US" altLang="ja-JP" dirty="0">
                <a:latin typeface="メイリオ" panose="020B0604030504040204" pitchFamily="50" charset="-128"/>
                <a:ea typeface="メイリオ" panose="020B0604030504040204" pitchFamily="50" charset="-128"/>
                <a:cs typeface="メイリオ" panose="020B0604030504040204" pitchFamily="50" charset="-128"/>
              </a:rPr>
              <a:t>Product exhibition</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148" y="1042144"/>
            <a:ext cx="3492753" cy="232850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0868" y="3838473"/>
            <a:ext cx="3443312" cy="2295542"/>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302" y="1031935"/>
            <a:ext cx="3531635" cy="2354423"/>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302" y="3838472"/>
            <a:ext cx="3531740" cy="2354493"/>
          </a:xfrm>
          <a:prstGeom prst="rect">
            <a:avLst/>
          </a:prstGeom>
        </p:spPr>
      </p:pic>
    </p:spTree>
    <p:extLst>
      <p:ext uri="{BB962C8B-B14F-4D97-AF65-F5344CB8AC3E}">
        <p14:creationId xmlns:p14="http://schemas.microsoft.com/office/powerpoint/2010/main" val="611524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p:cNvSpPr>
          <p:nvPr/>
        </p:nvSpPr>
        <p:spPr bwMode="auto">
          <a:xfrm>
            <a:off x="84899" y="-90371"/>
            <a:ext cx="9583342" cy="647720"/>
          </a:xfrm>
          <a:prstGeom prst="rect">
            <a:avLst/>
          </a:prstGeom>
          <a:noFill/>
          <a:ln>
            <a:noFill/>
          </a:ln>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defRPr/>
            </a:pPr>
            <a:r>
              <a:rPr lang="en-US" altLang="ja-JP"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Short </a:t>
            </a:r>
            <a:r>
              <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description of main activities and key outputs</a:t>
            </a:r>
            <a:r>
              <a:rPr lang="ja-JP" altLang="en-US"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17681" y="637351"/>
            <a:ext cx="7786124" cy="400110"/>
          </a:xfrm>
          <a:prstGeom prst="rect">
            <a:avLst/>
          </a:prstGeom>
          <a:noFill/>
        </p:spPr>
        <p:txBody>
          <a:bodyPr wrap="square" rtlCol="0">
            <a:spAutoFit/>
          </a:bodyPr>
          <a:lstStyle/>
          <a:p>
            <a:r>
              <a:rPr lang="en-US" altLang="ja-JP" sz="20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Ichinomiya </a:t>
            </a:r>
            <a:r>
              <a:rPr lang="en-US" altLang="ja-JP" sz="20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City Bicycle Network Plan</a:t>
            </a:r>
          </a:p>
        </p:txBody>
      </p:sp>
      <p:sp>
        <p:nvSpPr>
          <p:cNvPr id="7" name="正方形/長方形 6"/>
          <p:cNvSpPr/>
          <p:nvPr/>
        </p:nvSpPr>
        <p:spPr>
          <a:xfrm>
            <a:off x="6322367" y="4972594"/>
            <a:ext cx="1104946" cy="200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75" name="図 574" descr="\\OCNGAF0003\Projects5001\60\H60501450 P）一宮自転車NW計画\WORK\02 各種検討\08_公表用資料作成\neta\6_2_取組イメージ\小学校での安全教室_27.11.14西成小交通安全教室CIMG1941.JPG"/>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427313" y="5036513"/>
            <a:ext cx="2004627" cy="1398810"/>
          </a:xfrm>
          <a:prstGeom prst="rect">
            <a:avLst/>
          </a:prstGeom>
          <a:noFill/>
          <a:ln>
            <a:noFill/>
          </a:ln>
        </p:spPr>
      </p:pic>
      <p:pic>
        <p:nvPicPr>
          <p:cNvPr id="576" name="図 575"/>
          <p:cNvPicPr/>
          <p:nvPr/>
        </p:nvPicPr>
        <p:blipFill>
          <a:blip r:embed="rId5"/>
          <a:stretch>
            <a:fillRect/>
          </a:stretch>
        </p:blipFill>
        <p:spPr>
          <a:xfrm>
            <a:off x="5119041" y="5042702"/>
            <a:ext cx="2056822" cy="1414438"/>
          </a:xfrm>
          <a:prstGeom prst="rect">
            <a:avLst/>
          </a:prstGeom>
        </p:spPr>
      </p:pic>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844" y="1168704"/>
            <a:ext cx="4468975" cy="3768836"/>
          </a:xfrm>
          <a:prstGeom prst="rect">
            <a:avLst/>
          </a:prstGeom>
        </p:spPr>
      </p:pic>
      <p:grpSp>
        <p:nvGrpSpPr>
          <p:cNvPr id="23" name="グループ化 22"/>
          <p:cNvGrpSpPr/>
          <p:nvPr/>
        </p:nvGrpSpPr>
        <p:grpSpPr>
          <a:xfrm>
            <a:off x="5131708" y="966159"/>
            <a:ext cx="4353111" cy="3068398"/>
            <a:chOff x="5102504" y="963319"/>
            <a:chExt cx="4353111" cy="3068398"/>
          </a:xfrm>
        </p:grpSpPr>
        <p:sp>
          <p:nvSpPr>
            <p:cNvPr id="26" name="フリーフォーム 25"/>
            <p:cNvSpPr/>
            <p:nvPr/>
          </p:nvSpPr>
          <p:spPr>
            <a:xfrm>
              <a:off x="5119041" y="1192949"/>
              <a:ext cx="4119675" cy="2838768"/>
            </a:xfrm>
            <a:custGeom>
              <a:avLst/>
              <a:gdLst>
                <a:gd name="connsiteX0" fmla="*/ 0 w 4176705"/>
                <a:gd name="connsiteY0" fmla="*/ 2824393 h 2824393"/>
                <a:gd name="connsiteX1" fmla="*/ 313508 w 4176705"/>
                <a:gd name="connsiteY1" fmla="*/ 2519593 h 2824393"/>
                <a:gd name="connsiteX2" fmla="*/ 496388 w 4176705"/>
                <a:gd name="connsiteY2" fmla="*/ 2328004 h 2824393"/>
                <a:gd name="connsiteX3" fmla="*/ 696686 w 4176705"/>
                <a:gd name="connsiteY3" fmla="*/ 1953536 h 2824393"/>
                <a:gd name="connsiteX4" fmla="*/ 862148 w 4176705"/>
                <a:gd name="connsiteY4" fmla="*/ 1544233 h 2824393"/>
                <a:gd name="connsiteX5" fmla="*/ 1053737 w 4176705"/>
                <a:gd name="connsiteY5" fmla="*/ 1152347 h 2824393"/>
                <a:gd name="connsiteX6" fmla="*/ 1271451 w 4176705"/>
                <a:gd name="connsiteY6" fmla="*/ 682084 h 2824393"/>
                <a:gd name="connsiteX7" fmla="*/ 1393371 w 4176705"/>
                <a:gd name="connsiteY7" fmla="*/ 316324 h 2824393"/>
                <a:gd name="connsiteX8" fmla="*/ 1567543 w 4176705"/>
                <a:gd name="connsiteY8" fmla="*/ 89901 h 2824393"/>
                <a:gd name="connsiteX9" fmla="*/ 1872343 w 4176705"/>
                <a:gd name="connsiteY9" fmla="*/ 11524 h 2824393"/>
                <a:gd name="connsiteX10" fmla="*/ 2238103 w 4176705"/>
                <a:gd name="connsiteY10" fmla="*/ 55067 h 2824393"/>
                <a:gd name="connsiteX11" fmla="*/ 2394857 w 4176705"/>
                <a:gd name="connsiteY11" fmla="*/ 237947 h 2824393"/>
                <a:gd name="connsiteX12" fmla="*/ 2830286 w 4176705"/>
                <a:gd name="connsiteY12" fmla="*/ 351159 h 2824393"/>
                <a:gd name="connsiteX13" fmla="*/ 3352800 w 4176705"/>
                <a:gd name="connsiteY13" fmla="*/ 464370 h 2824393"/>
                <a:gd name="connsiteX14" fmla="*/ 4101737 w 4176705"/>
                <a:gd name="connsiteY14" fmla="*/ 46359 h 2824393"/>
                <a:gd name="connsiteX15" fmla="*/ 4110446 w 4176705"/>
                <a:gd name="connsiteY15" fmla="*/ 28941 h 2824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76705" h="2824393">
                  <a:moveTo>
                    <a:pt x="0" y="2824393"/>
                  </a:moveTo>
                  <a:lnTo>
                    <a:pt x="313508" y="2519593"/>
                  </a:lnTo>
                  <a:cubicBezTo>
                    <a:pt x="396239" y="2436862"/>
                    <a:pt x="432525" y="2422347"/>
                    <a:pt x="496388" y="2328004"/>
                  </a:cubicBezTo>
                  <a:cubicBezTo>
                    <a:pt x="560251" y="2233661"/>
                    <a:pt x="635726" y="2084164"/>
                    <a:pt x="696686" y="1953536"/>
                  </a:cubicBezTo>
                  <a:cubicBezTo>
                    <a:pt x="757646" y="1822908"/>
                    <a:pt x="802640" y="1677764"/>
                    <a:pt x="862148" y="1544233"/>
                  </a:cubicBezTo>
                  <a:cubicBezTo>
                    <a:pt x="921656" y="1410702"/>
                    <a:pt x="985520" y="1296039"/>
                    <a:pt x="1053737" y="1152347"/>
                  </a:cubicBezTo>
                  <a:cubicBezTo>
                    <a:pt x="1121954" y="1008655"/>
                    <a:pt x="1214845" y="821421"/>
                    <a:pt x="1271451" y="682084"/>
                  </a:cubicBezTo>
                  <a:cubicBezTo>
                    <a:pt x="1328057" y="542747"/>
                    <a:pt x="1344022" y="415021"/>
                    <a:pt x="1393371" y="316324"/>
                  </a:cubicBezTo>
                  <a:cubicBezTo>
                    <a:pt x="1442720" y="217627"/>
                    <a:pt x="1487714" y="140701"/>
                    <a:pt x="1567543" y="89901"/>
                  </a:cubicBezTo>
                  <a:cubicBezTo>
                    <a:pt x="1647372" y="39101"/>
                    <a:pt x="1760583" y="17330"/>
                    <a:pt x="1872343" y="11524"/>
                  </a:cubicBezTo>
                  <a:cubicBezTo>
                    <a:pt x="1984103" y="5718"/>
                    <a:pt x="2151017" y="17330"/>
                    <a:pt x="2238103" y="55067"/>
                  </a:cubicBezTo>
                  <a:cubicBezTo>
                    <a:pt x="2325189" y="92804"/>
                    <a:pt x="2296160" y="188598"/>
                    <a:pt x="2394857" y="237947"/>
                  </a:cubicBezTo>
                  <a:cubicBezTo>
                    <a:pt x="2493554" y="287296"/>
                    <a:pt x="2670629" y="313422"/>
                    <a:pt x="2830286" y="351159"/>
                  </a:cubicBezTo>
                  <a:cubicBezTo>
                    <a:pt x="2989943" y="388896"/>
                    <a:pt x="3140891" y="515170"/>
                    <a:pt x="3352800" y="464370"/>
                  </a:cubicBezTo>
                  <a:cubicBezTo>
                    <a:pt x="3564709" y="413570"/>
                    <a:pt x="3975463" y="118930"/>
                    <a:pt x="4101737" y="46359"/>
                  </a:cubicBezTo>
                  <a:cubicBezTo>
                    <a:pt x="4228011" y="-26212"/>
                    <a:pt x="4169228" y="1364"/>
                    <a:pt x="4110446" y="28941"/>
                  </a:cubicBezTo>
                </a:path>
              </a:pathLst>
            </a:cu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Rectangle 27"/>
            <p:cNvSpPr>
              <a:spLocks noChangeArrowheads="1"/>
            </p:cNvSpPr>
            <p:nvPr/>
          </p:nvSpPr>
          <p:spPr bwMode="auto">
            <a:xfrm rot="18190965">
              <a:off x="5750248" y="1174874"/>
              <a:ext cx="8767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ja-JP" sz="16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Kiso River</a:t>
              </a:r>
            </a:p>
          </p:txBody>
        </p:sp>
        <p:sp>
          <p:nvSpPr>
            <p:cNvPr id="35" name="Rectangle 27"/>
            <p:cNvSpPr>
              <a:spLocks noChangeArrowheads="1"/>
            </p:cNvSpPr>
            <p:nvPr/>
          </p:nvSpPr>
          <p:spPr bwMode="auto">
            <a:xfrm rot="18181914">
              <a:off x="4458231" y="2684479"/>
              <a:ext cx="17809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ja-JP" sz="1600" b="1" dirty="0" err="1"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Tomitayama</a:t>
              </a:r>
              <a:r>
                <a:rPr kumimoji="0" lang="en-US" altLang="ja-JP" sz="16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Park</a:t>
              </a:r>
            </a:p>
          </p:txBody>
        </p:sp>
        <p:sp>
          <p:nvSpPr>
            <p:cNvPr id="36" name="楕円 35"/>
            <p:cNvSpPr/>
            <p:nvPr/>
          </p:nvSpPr>
          <p:spPr>
            <a:xfrm>
              <a:off x="7248695" y="1253308"/>
              <a:ext cx="679019" cy="495930"/>
            </a:xfrm>
            <a:prstGeom prst="ellipse">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a:off x="5511557" y="3149807"/>
              <a:ext cx="453497" cy="428837"/>
            </a:xfrm>
            <a:prstGeom prst="ellipse">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a:off x="6794163" y="2701926"/>
              <a:ext cx="1212826" cy="1061264"/>
            </a:xfrm>
            <a:prstGeom prst="ellipse">
              <a:avLst/>
            </a:prstGeom>
            <a:solidFill>
              <a:schemeClr val="accent1">
                <a:alpha val="2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Rectangle 27"/>
            <p:cNvSpPr>
              <a:spLocks noChangeArrowheads="1"/>
            </p:cNvSpPr>
            <p:nvPr/>
          </p:nvSpPr>
          <p:spPr bwMode="auto">
            <a:xfrm>
              <a:off x="7991626" y="2755891"/>
              <a:ext cx="14639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ja-JP" sz="16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City </a:t>
              </a:r>
              <a:r>
                <a:rPr kumimoji="0" lang="en-US" altLang="ja-JP" sz="16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center</a:t>
              </a:r>
              <a:endParaRPr kumimoji="0" lang="en-US" altLang="ja-JP" sz="16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Rectangle 27"/>
            <p:cNvSpPr>
              <a:spLocks noChangeArrowheads="1"/>
            </p:cNvSpPr>
            <p:nvPr/>
          </p:nvSpPr>
          <p:spPr bwMode="auto">
            <a:xfrm>
              <a:off x="8063488" y="963319"/>
              <a:ext cx="130336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ja-JP" sz="16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138 Tower</a:t>
              </a:r>
              <a:r>
                <a:rPr kumimoji="0" lang="ja-JP" altLang="en-US" sz="16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0" lang="en-US" altLang="ja-JP" sz="16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kumimoji="0" lang="en-US" altLang="ja-JP" sz="1600" b="1" dirty="0" smtClean="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Park</a:t>
              </a:r>
            </a:p>
          </p:txBody>
        </p:sp>
        <p:cxnSp>
          <p:nvCxnSpPr>
            <p:cNvPr id="41" name="直線矢印コネクタ 40"/>
            <p:cNvCxnSpPr/>
            <p:nvPr/>
          </p:nvCxnSpPr>
          <p:spPr>
            <a:xfrm flipH="1">
              <a:off x="7505690" y="1711625"/>
              <a:ext cx="4800" cy="990301"/>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5931530" y="3364226"/>
              <a:ext cx="809043" cy="5991"/>
            </a:xfrm>
            <a:prstGeom prst="straightConnector1">
              <a:avLst/>
            </a:prstGeom>
            <a:ln w="762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5" name="図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991" y="1195789"/>
            <a:ext cx="4053798" cy="5239534"/>
          </a:xfrm>
          <a:prstGeom prst="rect">
            <a:avLst/>
          </a:prstGeom>
        </p:spPr>
      </p:pic>
    </p:spTree>
    <p:extLst>
      <p:ext uri="{BB962C8B-B14F-4D97-AF65-F5344CB8AC3E}">
        <p14:creationId xmlns:p14="http://schemas.microsoft.com/office/powerpoint/2010/main" val="2988457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p:cNvSpPr>
          <p:nvPr/>
        </p:nvSpPr>
        <p:spPr bwMode="auto">
          <a:xfrm>
            <a:off x="84899" y="-90371"/>
            <a:ext cx="9583342" cy="647720"/>
          </a:xfrm>
          <a:prstGeom prst="rect">
            <a:avLst/>
          </a:prstGeom>
          <a:noFill/>
          <a:ln>
            <a:noFill/>
          </a:ln>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defRPr/>
            </a:pPr>
            <a:r>
              <a:rPr lang="en-US" altLang="ja-JP"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Short </a:t>
            </a:r>
            <a:r>
              <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description of main activities and key outputs</a:t>
            </a:r>
            <a:r>
              <a:rPr lang="ja-JP" altLang="en-US"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17681" y="637351"/>
            <a:ext cx="7786124" cy="400110"/>
          </a:xfrm>
          <a:prstGeom prst="rect">
            <a:avLst/>
          </a:prstGeom>
          <a:noFill/>
        </p:spPr>
        <p:txBody>
          <a:bodyPr wrap="square" rtlCol="0">
            <a:spAutoFit/>
          </a:bodyPr>
          <a:lstStyle/>
          <a:p>
            <a:r>
              <a:rPr lang="en-US" altLang="ja-JP" sz="20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Large-scale </a:t>
            </a:r>
            <a:r>
              <a:rPr lang="en-US" altLang="ja-JP" sz="20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project</a:t>
            </a:r>
          </a:p>
        </p:txBody>
      </p:sp>
      <p:pic>
        <p:nvPicPr>
          <p:cNvPr id="11" name="Εικόνα 16"/>
          <p:cNvPicPr/>
          <p:nvPr/>
        </p:nvPicPr>
        <p:blipFill>
          <a:blip r:embed="rId3">
            <a:extLst>
              <a:ext uri="{28A0092B-C50C-407E-A947-70E740481C1C}">
                <a14:useLocalDpi xmlns:a14="http://schemas.microsoft.com/office/drawing/2010/main" val="0"/>
              </a:ext>
            </a:extLst>
          </a:blip>
          <a:stretch>
            <a:fillRect/>
          </a:stretch>
        </p:blipFill>
        <p:spPr bwMode="auto">
          <a:xfrm>
            <a:off x="679011" y="1180837"/>
            <a:ext cx="6521511" cy="3398037"/>
          </a:xfrm>
          <a:prstGeom prst="rect">
            <a:avLst/>
          </a:prstGeom>
          <a:noFill/>
          <a:ln>
            <a:noFill/>
          </a:ln>
        </p:spPr>
      </p:pic>
      <p:pic>
        <p:nvPicPr>
          <p:cNvPr id="12" name="Εικόνα 17"/>
          <p:cNvPicPr/>
          <p:nvPr/>
        </p:nvPicPr>
        <p:blipFill>
          <a:blip r:embed="rId4">
            <a:extLst>
              <a:ext uri="{28A0092B-C50C-407E-A947-70E740481C1C}">
                <a14:useLocalDpi xmlns:a14="http://schemas.microsoft.com/office/drawing/2010/main" val="0"/>
              </a:ext>
            </a:extLst>
          </a:blip>
          <a:stretch>
            <a:fillRect/>
          </a:stretch>
        </p:blipFill>
        <p:spPr bwMode="auto">
          <a:xfrm>
            <a:off x="5462257" y="3242235"/>
            <a:ext cx="4025775" cy="3267847"/>
          </a:xfrm>
          <a:prstGeom prst="rect">
            <a:avLst/>
          </a:prstGeom>
          <a:ln>
            <a:noFill/>
          </a:ln>
          <a:extLst>
            <a:ext uri="{53640926-AAD7-44D8-BBD7-CCE9431645EC}">
              <a14:shadowObscured xmlns:a14="http://schemas.microsoft.com/office/drawing/2010/main"/>
            </a:ext>
          </a:extLst>
        </p:spPr>
      </p:pic>
      <p:sp>
        <p:nvSpPr>
          <p:cNvPr id="13" name="テキスト ボックス 12"/>
          <p:cNvSpPr txBox="1"/>
          <p:nvPr/>
        </p:nvSpPr>
        <p:spPr>
          <a:xfrm>
            <a:off x="1204730" y="4578874"/>
            <a:ext cx="3900807" cy="369332"/>
          </a:xfrm>
          <a:prstGeom prst="rect">
            <a:avLst/>
          </a:prstGeom>
          <a:noFill/>
        </p:spPr>
        <p:txBody>
          <a:bodyPr wrap="square" rtlCol="0">
            <a:spAutoFit/>
          </a:bodyPr>
          <a:lstStyle/>
          <a:p>
            <a:pPr hangingPunct="0"/>
            <a:r>
              <a:rPr lang="en-US" altLang="ja-JP" dirty="0"/>
              <a:t>Priority area of the bicycle plan</a:t>
            </a:r>
            <a:endParaRPr kumimoji="0"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68173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a:spLocks/>
          </p:cNvSpPr>
          <p:nvPr/>
        </p:nvSpPr>
        <p:spPr bwMode="auto">
          <a:xfrm>
            <a:off x="84899" y="-90371"/>
            <a:ext cx="9583342" cy="647720"/>
          </a:xfrm>
          <a:prstGeom prst="rect">
            <a:avLst/>
          </a:prstGeom>
          <a:noFill/>
          <a:ln>
            <a:noFill/>
          </a:ln>
          <a:extLst/>
        </p:spPr>
        <p:txBody>
          <a:bodyPr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spcBef>
                <a:spcPct val="0"/>
              </a:spcBef>
              <a:buFontTx/>
              <a:buNone/>
              <a:defRPr/>
            </a:pPr>
            <a:r>
              <a:rPr lang="en-US" altLang="ja-JP" sz="2000" b="1" dirty="0" smtClean="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Expected </a:t>
            </a:r>
            <a:r>
              <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results – benefits</a:t>
            </a:r>
            <a:r>
              <a:rPr lang="ja-JP"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2000" b="1" dirty="0">
              <a:solidFill>
                <a:srgbClr val="4472C4">
                  <a:lumMod val="75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558678" y="1099078"/>
            <a:ext cx="8635784" cy="4524315"/>
          </a:xfrm>
          <a:prstGeom prst="rect">
            <a:avLst/>
          </a:prstGeom>
          <a:noFill/>
        </p:spPr>
        <p:txBody>
          <a:bodyPr wrap="square" rtlCol="0">
            <a:spAutoFit/>
          </a:bodyPr>
          <a:lstStyle/>
          <a:p>
            <a:pPr hangingPunct="0"/>
            <a:r>
              <a:rPr lang="ja-JP"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Increasing </a:t>
            </a:r>
            <a:r>
              <a:rPr lang="en-US"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the cooperation between both cities </a:t>
            </a:r>
            <a:r>
              <a:rPr lang="ja-JP" altLang="en-US"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r>
              <a:rPr lang="ja-JP" altLang="en-US"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will lead </a:t>
            </a:r>
            <a:r>
              <a:rPr lang="en-US"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to an improvement in the quality of life </a:t>
            </a:r>
            <a:endPar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r>
              <a:rPr lang="ja-JP" altLang="en-US"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of </a:t>
            </a:r>
            <a:r>
              <a:rPr lang="en-US"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its citizens. It can also contribute to </a:t>
            </a:r>
            <a:endPar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r>
              <a:rPr lang="ja-JP" altLang="en-US"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interpersonal </a:t>
            </a:r>
            <a:r>
              <a:rPr lang="en-US"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engagement and social inclusion</a:t>
            </a:r>
            <a:r>
              <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hangingPunct="0"/>
            <a:endParaRPr lang="ja-JP"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r>
              <a:rPr lang="ja-JP"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The discussion and information exchange </a:t>
            </a:r>
            <a:endPar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r>
              <a:rPr lang="ja-JP" altLang="en-US"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between </a:t>
            </a:r>
            <a:r>
              <a:rPr lang="en-US"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the two cities will lead to more effective </a:t>
            </a:r>
            <a:endPar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hangingPunct="0"/>
            <a:r>
              <a:rPr lang="ja-JP" altLang="en-US"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planning.</a:t>
            </a:r>
          </a:p>
          <a:p>
            <a:pPr hangingPunct="0"/>
            <a:endParaRPr lang="ja-JP"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An ongoing waterfront space development project </a:t>
            </a:r>
            <a:endPar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will </a:t>
            </a:r>
            <a:r>
              <a:rPr lang="en-US"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lead to a greater involvement of the private </a:t>
            </a:r>
            <a:endPar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400" b="1" dirty="0" smtClean="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sector</a:t>
            </a:r>
            <a:r>
              <a:rPr lang="en-US" altLang="ja-JP" sz="2400" b="1" dirty="0">
                <a:solidFill>
                  <a:schemeClr val="accent1">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530940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20420</TotalTime>
  <Words>800</Words>
  <Application>Microsoft Office PowerPoint</Application>
  <PresentationFormat>A4 210 x 297 mm</PresentationFormat>
  <Paragraphs>70</Paragraphs>
  <Slides>7</Slides>
  <Notes>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Meiryo UI</vt:lpstr>
      <vt:lpstr>ＭＳ Ｐゴシック</vt:lpstr>
      <vt:lpstr>メイリオ</vt:lpstr>
      <vt:lpstr>Arial</vt:lpstr>
      <vt:lpstr>Calibri</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パシフィックコンサルタンツ(株)</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CsUser0</dc:creator>
  <cp:lastModifiedBy>Administrator</cp:lastModifiedBy>
  <cp:revision>1718</cp:revision>
  <cp:lastPrinted>2019-05-11T06:17:17Z</cp:lastPrinted>
  <dcterms:created xsi:type="dcterms:W3CDTF">2014-11-13T11:44:42Z</dcterms:created>
  <dcterms:modified xsi:type="dcterms:W3CDTF">2019-11-07T07:12:02Z</dcterms:modified>
</cp:coreProperties>
</file>